
<file path=[Content_Types].xml><?xml version="1.0" encoding="utf-8"?>
<Types xmlns="http://schemas.openxmlformats.org/package/2006/content-types">
  <Override PartName="/ppt/slides/slide9.xml" ContentType="application/vnd.openxmlformats-officedocument.presentationml.slide+xml"/>
  <Override PartName="/ppt/slideMasters/slideMaster7.xml" ContentType="application/vnd.openxmlformats-officedocument.presentationml.slideMaster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Default Extension="vml" ContentType="application/vnd.openxmlformats-officedocument.vmlDrawing"/>
  <Override PartName="/ppt/tags/tag12.xml" ContentType="application/vnd.openxmlformats-officedocument.presentationml.tags+xml"/>
  <Override PartName="/ppt/theme/theme1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22.xml" ContentType="application/vnd.openxmlformats-officedocument.presentationml.tags+xml"/>
  <Override PartName="/ppt/slideLayouts/slideLayout34.xml" ContentType="application/vnd.openxmlformats-officedocument.presentationml.slideLayout+xml"/>
  <Override PartName="/ppt/tags/tag31.xml" ContentType="application/vnd.openxmlformats-officedocument.presentationml.tags+xml"/>
  <Override PartName="/ppt/embeddings/oleObject1.bin" ContentType="application/vnd.openxmlformats-officedocument.oleObject"/>
  <Override PartName="/ppt/embeddings/oleObject13.bin" ContentType="application/vnd.openxmlformats-officedocument.oleObject"/>
  <Override PartName="/ppt/slideLayouts/slideLayout43.xml" ContentType="application/vnd.openxmlformats-officedocument.presentationml.slideLayout+xml"/>
  <Override PartName="/ppt/slideLayouts/slideLayout53.xml" ContentType="application/vnd.openxmlformats-officedocument.presentationml.slideLayout+xml"/>
  <Override PartName="/ppt/tags/tag7.xml" ContentType="application/vnd.openxmlformats-officedocument.presentationml.tags+xml"/>
  <Override PartName="/ppt/tags/tag18.xml" ContentType="application/vnd.openxmlformats-officedocument.presentationml.tags+xml"/>
  <Override PartName="/ppt/theme/theme7.xml" ContentType="application/vnd.openxmlformats-officedocument.theme+xml"/>
  <Default Extension="jpeg" ContentType="image/jpeg"/>
  <Override PartName="/ppt/tags/tag28.xml" ContentType="application/vnd.openxmlformats-officedocument.presentationml.tags+xml"/>
  <Override PartName="/ppt/slides/slide13.xml" ContentType="application/vnd.openxmlformats-officedocument.presentationml.slide+xml"/>
  <Override PartName="/ppt/embeddings/oleObject7.bin" ContentType="application/vnd.openxmlformats-officedocument.oleObject"/>
  <Override PartName="/ppt/slideLayouts/slideLayout4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8.xml" ContentType="application/vnd.openxmlformats-officedocument.presentationml.slideMaster+xml"/>
  <Override PartName="/ppt/tags/tag2.xml" ContentType="application/vnd.openxmlformats-officedocument.presentationml.tags+xml"/>
  <Override PartName="/ppt/slideLayouts/slideLayout16.xml" ContentType="application/vnd.openxmlformats-officedocument.presentationml.slideLayout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notesSlides/notesSlide3.xml" ContentType="application/vnd.openxmlformats-officedocument.presentationml.notesSlide+xml"/>
  <Override PartName="/ppt/tags/tag23.xml" ContentType="application/vnd.openxmlformats-officedocument.presentationml.tags+xml"/>
  <Default Extension="emf" ContentType="image/x-emf"/>
  <Override PartName="/ppt/slideLayouts/slideLayout35.xml" ContentType="application/vnd.openxmlformats-officedocument.presentationml.slideLayout+xml"/>
  <Override PartName="/ppt/embeddings/oleObject2.bin" ContentType="application/vnd.openxmlformats-officedocument.oleObject"/>
  <Override PartName="/ppt/tags/tag32.xml" ContentType="application/vnd.openxmlformats-officedocument.presentationml.tags+xml"/>
  <Override PartName="/ppt/embeddings/oleObject14.bin" ContentType="application/vnd.openxmlformats-officedocument.oleObject"/>
  <Override PartName="/ppt/slideLayouts/slideLayout44.xml" ContentType="application/vnd.openxmlformats-officedocument.presentationml.slideLayout+xml"/>
  <Override PartName="/ppt/charts/chart1.xml" ContentType="application/vnd.openxmlformats-officedocument.drawingml.chart+xml"/>
  <Override PartName="/ppt/slideLayouts/slideLayout54.xml" ContentType="application/vnd.openxmlformats-officedocument.presentationml.slideLayout+xml"/>
  <Override PartName="/ppt/tags/tag8.xml" ContentType="application/vnd.openxmlformats-officedocument.presentationml.tags+xml"/>
  <Override PartName="/ppt/tags/tag19.xml" ContentType="application/vnd.openxmlformats-officedocument.presentationml.tags+xml"/>
  <Override PartName="/ppt/theme/theme8.xml" ContentType="application/vnd.openxmlformats-officedocument.theme+xml"/>
  <Override PartName="/ppt/tags/tag29.xml" ContentType="application/vnd.openxmlformats-officedocument.presentationml.tags+xml"/>
  <Override PartName="/ppt/embeddings/oleObject8.bin" ContentType="application/vnd.openxmlformats-officedocument.oleObject"/>
  <Default Extension="bin" ContentType="application/vnd.openxmlformats-officedocument.presentationml.printerSettings"/>
  <Default Extension="xml" ContentType="application/xml"/>
  <Override PartName="/ppt/slides/slide5.xml" ContentType="application/vnd.openxmlformats-officedocument.presentationml.slide+xml"/>
  <Override PartName="/ppt/slideLayouts/slideLayout6.xml" ContentType="application/vnd.openxmlformats-officedocument.presentationml.slideLayout+xml"/>
  <Override PartName="/ppt/slideMasters/slideMaster3.xml" ContentType="application/vnd.openxmlformats-officedocument.presentationml.slideMaster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app.xml" ContentType="application/vnd.openxmlformats-officedocument.extended-properties+xml"/>
  <Override PartName="/ppt/slideLayouts/slideLayout30.xml" ContentType="application/vnd.openxmlformats-officedocument.presentationml.slideLayout+xml"/>
  <Override PartName="/ppt/slideMasters/slideMaster9.xml" ContentType="application/vnd.openxmlformats-officedocument.presentationml.slideMaster+xml"/>
  <Override PartName="/ppt/embeddings/oleObject10.bin" ContentType="application/vnd.openxmlformats-officedocument.oleObject"/>
  <Override PartName="/docProps/core.xml" ContentType="application/vnd.openxmlformats-package.core-properties+xml"/>
  <Override PartName="/ppt/tags/tag3.xml" ContentType="application/vnd.openxmlformats-officedocument.presentationml.tags+xml"/>
  <Override PartName="/ppt/slideLayouts/slideLayout17.xml" ContentType="application/vnd.openxmlformats-officedocument.presentationml.slideLayout+xml"/>
  <Override PartName="/ppt/tags/tag14.xml" ContentType="application/vnd.openxmlformats-officedocument.presentationml.tags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slideLayouts/slideLayout26.xml" ContentType="application/vnd.openxmlformats-officedocument.presentationml.slideLayout+xml"/>
  <Override PartName="/ppt/notesSlides/notesSlide4.xml" ContentType="application/vnd.openxmlformats-officedocument.presentationml.notesSlide+xml"/>
  <Override PartName="/ppt/tags/tag24.xml" ContentType="application/vnd.openxmlformats-officedocument.presentationml.tags+xml"/>
  <Override PartName="/ppt/slideLayouts/slideLayout36.xml" ContentType="application/vnd.openxmlformats-officedocument.presentationml.slideLayout+xml"/>
  <Override PartName="/ppt/embeddings/oleObject3.bin" ContentType="application/vnd.openxmlformats-officedocument.oleObject"/>
  <Override PartName="/ppt/tags/tag33.xml" ContentType="application/vnd.openxmlformats-officedocument.presentationml.tags+xml"/>
  <Override PartName="/ppt/slideLayouts/slideLayout45.xml" ContentType="application/vnd.openxmlformats-officedocument.presentationml.slideLayout+xml"/>
  <Default Extension="xlsx" ContentType="application/vnd.openxmlformats-officedocument.spreadsheetml.sheet"/>
  <Override PartName="/ppt/slideLayouts/slideLayout55.xml" ContentType="application/vnd.openxmlformats-officedocument.presentationml.slideLayout+xml"/>
  <Override PartName="/ppt/slideLayouts/slideLayout1.xml" ContentType="application/vnd.openxmlformats-officedocument.presentationml.slideLayout+xml"/>
  <Override PartName="/ppt/tags/tag9.xml" ContentType="application/vnd.openxmlformats-officedocument.presentationml.tags+xml"/>
  <Override PartName="/ppt/theme/theme9.xml" ContentType="application/vnd.openxmlformats-officedocument.theme+xml"/>
  <Override PartName="/ppt/embeddings/oleObject9.bin" ContentType="application/vnd.openxmlformats-officedocument.oleObject"/>
  <Default Extension="png" ContentType="image/png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1.xml" ContentType="application/vnd.openxmlformats-officedocument.presentationml.slideLayout+xml"/>
  <Override PartName="/ppt/embeddings/oleObject11.bin" ContentType="application/vnd.openxmlformats-officedocument.oleObject"/>
  <Override PartName="/ppt/slideLayouts/slideLayout4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5.xml" ContentType="application/vnd.openxmlformats-officedocument.presentationml.tags+xml"/>
  <Override PartName="/ppt/tags/tag4.xml" ContentType="application/vnd.openxmlformats-officedocument.presentationml.tags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25.xml" ContentType="application/vnd.openxmlformats-officedocument.presentationml.tags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tags/tag34.xml" ContentType="application/vnd.openxmlformats-officedocument.presentationml.tags+xml"/>
  <Override PartName="/ppt/slideLayouts/slideLayout37.xml" ContentType="application/vnd.openxmlformats-officedocument.presentationml.slideLayout+xml"/>
  <Override PartName="/ppt/embeddings/oleObject4.bin" ContentType="application/vnd.openxmlformats-officedocument.oleObject"/>
  <Override PartName="/ppt/slideLayouts/slideLayout4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56.xml" ContentType="application/vnd.openxmlformats-officedocument.presentationml.slideLayout+xml"/>
  <Override PartName="/ppt/slideLayouts/slideLayout2.xml" ContentType="application/vnd.openxmlformats-officedocument.presentationml.slideLayout+xml"/>
  <Override PartName="/ppt/viewProps.xml" ContentType="application/vnd.openxmlformats-officedocument.presentationml.viewProps+xml"/>
  <Default Extension="rels" ContentType="application/vnd.openxmlformats-package.relationships+xml"/>
  <Override PartName="/ppt/slides/slide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13.xml" ContentType="application/vnd.openxmlformats-officedocument.presentationml.slideLayout+xml"/>
  <Override PartName="/ppt/tags/tag10.xml" ContentType="application/vnd.openxmlformats-officedocument.presentationml.tags+xml"/>
  <Override PartName="/ppt/presProps.xml" ContentType="application/vnd.openxmlformats-officedocument.presentationml.presProps+xml"/>
  <Override PartName="/ppt/slideLayouts/slideLayout22.xml" ContentType="application/vnd.openxmlformats-officedocument.presentationml.slideLayout+xml"/>
  <Override PartName="/ppt/tags/tag20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32.xml" ContentType="application/vnd.openxmlformats-officedocument.presentationml.slideLayout+xml"/>
  <Override PartName="/ppt/embeddings/oleObject12.bin" ContentType="application/vnd.openxmlformats-officedocument.oleObject"/>
  <Override PartName="/ppt/slideLayouts/slideLayout41.xml" ContentType="application/vnd.openxmlformats-officedocument.presentationml.slideLayout+xml"/>
  <Override PartName="/ppt/tags/tag5.xml" ContentType="application/vnd.openxmlformats-officedocument.presentationml.tags+xml"/>
  <Override PartName="/ppt/slideLayouts/slideLayout19.xml" ContentType="application/vnd.openxmlformats-officedocument.presentationml.slideLayout+xml"/>
  <Override PartName="/ppt/tags/tag16.xml" ContentType="application/vnd.openxmlformats-officedocument.presentationml.tags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1.xml" ContentType="application/vnd.openxmlformats-officedocument.presentationml.slideLayout+xml"/>
  <Override PartName="/ppt/tags/tag26.xml" ContentType="application/vnd.openxmlformats-officedocument.presentationml.tags+xml"/>
  <Override PartName="/ppt/slides/slide11.xml" ContentType="application/vnd.openxmlformats-officedocument.presentationml.slide+xml"/>
  <Override PartName="/ppt/theme/theme10.xml" ContentType="application/vnd.openxmlformats-officedocument.theme+xml"/>
  <Override PartName="/ppt/slideLayouts/slideLayout38.xml" ContentType="application/vnd.openxmlformats-officedocument.presentationml.slideLayout+xml"/>
  <Override PartName="/ppt/embeddings/oleObject5.bin" ContentType="application/vnd.openxmlformats-officedocument.oleObject"/>
  <Override PartName="/ppt/tags/tag35.xml" ContentType="application/vnd.openxmlformats-officedocument.presentationml.tags+xml"/>
  <Override PartName="/ppt/slideLayouts/slideLayout47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57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3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14.xml" ContentType="application/vnd.openxmlformats-officedocument.presentationml.slideLayout+xml"/>
  <Override PartName="/ppt/tags/tag11.xml" ContentType="application/vnd.openxmlformats-officedocument.presentationml.tags+xml"/>
  <Override PartName="/ppt/slideLayouts/slideLayout23.xml" ContentType="application/vnd.openxmlformats-officedocument.presentationml.slideLayout+xml"/>
  <Override PartName="/ppt/notesSlides/notesSlide1.xml" ContentType="application/vnd.openxmlformats-officedocument.presentationml.notesSlide+xml"/>
  <Override PartName="/ppt/tags/tag21.xml" ContentType="application/vnd.openxmlformats-officedocument.presentationml.tags+xml"/>
  <Override PartName="/ppt/slideLayouts/slideLayout33.xml" ContentType="application/vnd.openxmlformats-officedocument.presentationml.slideLayout+xml"/>
  <Override PartName="/ppt/tags/tag30.xml" ContentType="application/vnd.openxmlformats-officedocument.presentationml.tags+xml"/>
  <Override PartName="/ppt/slideLayouts/slideLayout42.xml" ContentType="application/vnd.openxmlformats-officedocument.presentationml.slideLayout+xml"/>
  <Override PartName="/ppt/slideLayouts/slideLayout52.xml" ContentType="application/vnd.openxmlformats-officedocument.presentationml.slideLayout+xml"/>
  <Override PartName="/ppt/tags/tag6.xml" ContentType="application/vnd.openxmlformats-officedocument.presentationml.tags+xml"/>
  <Override PartName="/ppt/tags/tag17.xml" ContentType="application/vnd.openxmlformats-officedocument.presentationml.tags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62.xml" ContentType="application/vnd.openxmlformats-officedocument.presentationml.slideLayout+xml"/>
  <Override PartName="/ppt/tags/tag27.xml" ContentType="application/vnd.openxmlformats-officedocument.presentationml.tags+xml"/>
  <Override PartName="/ppt/slides/slide12.xml" ContentType="application/vnd.openxmlformats-officedocument.presentationml.slide+xml"/>
  <Override PartName="/ppt/theme/theme11.xml" ContentType="application/vnd.openxmlformats-officedocument.theme+xml"/>
  <Override PartName="/ppt/slideLayouts/slideLayout39.xml" ContentType="application/vnd.openxmlformats-officedocument.presentationml.slideLayout+xml"/>
  <Override PartName="/ppt/embeddings/oleObject6.bin" ContentType="application/vnd.openxmlformats-officedocument.oleObject"/>
  <Override PartName="/ppt/slideLayouts/slideLayout48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1" r:id="rId1"/>
    <p:sldMasterId id="2147483670" r:id="rId2"/>
    <p:sldMasterId id="2147483677" r:id="rId3"/>
    <p:sldMasterId id="2147483685" r:id="rId4"/>
    <p:sldMasterId id="2147483691" r:id="rId5"/>
    <p:sldMasterId id="2147483701" r:id="rId6"/>
    <p:sldMasterId id="2147483720" r:id="rId7"/>
    <p:sldMasterId id="2147483760" r:id="rId8"/>
    <p:sldMasterId id="2147483770" r:id="rId9"/>
  </p:sldMasterIdLst>
  <p:notesMasterIdLst>
    <p:notesMasterId r:id="rId23"/>
  </p:notesMasterIdLst>
  <p:handoutMasterIdLst>
    <p:handoutMasterId r:id="rId24"/>
  </p:handoutMasterIdLst>
  <p:sldIdLst>
    <p:sldId id="343" r:id="rId10"/>
    <p:sldId id="344" r:id="rId11"/>
    <p:sldId id="356" r:id="rId12"/>
    <p:sldId id="358" r:id="rId13"/>
    <p:sldId id="345" r:id="rId14"/>
    <p:sldId id="349" r:id="rId15"/>
    <p:sldId id="352" r:id="rId16"/>
    <p:sldId id="348" r:id="rId17"/>
    <p:sldId id="351" r:id="rId18"/>
    <p:sldId id="354" r:id="rId19"/>
    <p:sldId id="355" r:id="rId20"/>
    <p:sldId id="353" r:id="rId21"/>
    <p:sldId id="347" r:id="rId2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Nathalie Zorzi" initials="NZ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vertBarState="minimized"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1528" y="-7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9.xml"/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commentAuthors" Target="commentAuthors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25"/>
          <c:cat>
            <c:strRef>
              <c:f>Sheet1!$A$2:$A$8</c:f>
              <c:strCache>
                <c:ptCount val="7"/>
                <c:pt idx="0">
                  <c:v>All male CCM members</c:v>
                </c:pt>
                <c:pt idx="1">
                  <c:v>female: ML/BL</c:v>
                </c:pt>
                <c:pt idx="2">
                  <c:v>female: GOV</c:v>
                </c:pt>
                <c:pt idx="3">
                  <c:v>female: NGO</c:v>
                </c:pt>
                <c:pt idx="4">
                  <c:v>female: PLWD</c:v>
                </c:pt>
                <c:pt idx="5">
                  <c:v>other female members</c:v>
                </c:pt>
                <c:pt idx="6">
                  <c:v>transgender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2005.0</c:v>
                </c:pt>
                <c:pt idx="1">
                  <c:v>362.0</c:v>
                </c:pt>
                <c:pt idx="2">
                  <c:v>193.0</c:v>
                </c:pt>
                <c:pt idx="3">
                  <c:v>266.0</c:v>
                </c:pt>
                <c:pt idx="4">
                  <c:v>94.0</c:v>
                </c:pt>
                <c:pt idx="5">
                  <c:v>174.0</c:v>
                </c:pt>
                <c:pt idx="6">
                  <c:v>11.0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r"/>
      <c:layout/>
      <c:txPr>
        <a:bodyPr/>
        <a:lstStyle/>
        <a:p>
          <a:pPr>
            <a:defRPr lang="en-GB"/>
          </a:pPr>
          <a:endParaRPr lang="en-US"/>
        </a:p>
      </c:txPr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29694-38AA-4B88-B07C-EF2D5FEBDCE3}" type="datetimeFigureOut">
              <a:rPr lang="en-GB" smtClean="0"/>
              <a:pPr/>
              <a:t>8/9/13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B8B509-A8D9-4795-89AB-82F87520EDA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9076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A1428F5-BB31-40E9-A344-5C15796774DB}" type="datetimeFigureOut">
              <a:rPr lang="en-GB" smtClean="0"/>
              <a:pPr/>
              <a:t>8/9/13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7AA4E12-216A-4053-9BDB-955E7567B9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8070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1B1AA-46A1-4647-BC97-2406A278E4D0}" type="slidenum">
              <a:rPr lang="es-BO" smtClean="0">
                <a:solidFill>
                  <a:prstClr val="black"/>
                </a:solidFill>
              </a:rPr>
              <a:pPr/>
              <a:t>2</a:t>
            </a:fld>
            <a:endParaRPr lang="es-B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0228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1B1AA-46A1-4647-BC97-2406A278E4D0}" type="slidenum">
              <a:rPr lang="es-BO" smtClean="0">
                <a:solidFill>
                  <a:prstClr val="black"/>
                </a:solidFill>
              </a:rPr>
              <a:pPr/>
              <a:t>3</a:t>
            </a:fld>
            <a:endParaRPr lang="es-B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0228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1B1AA-46A1-4647-BC97-2406A278E4D0}" type="slidenum">
              <a:rPr lang="es-BO" smtClean="0">
                <a:solidFill>
                  <a:prstClr val="black"/>
                </a:solidFill>
              </a:rPr>
              <a:pPr/>
              <a:t>4</a:t>
            </a:fld>
            <a:endParaRPr lang="es-B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0228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596336025" y="2147483647"/>
            <a:ext cx="219075" cy="165100"/>
          </a:xfrm>
          <a:noFill/>
        </p:spPr>
      </p:sp>
      <p:sp>
        <p:nvSpPr>
          <p:cNvPr id="19459" name="Notes Placeholder 2"/>
          <p:cNvSpPr>
            <a:spLocks noGrp="1" noRot="1" noChangeAspect="1" noChangeArrowheads="1"/>
          </p:cNvSpPr>
          <p:nvPr>
            <p:ph type="body" idx="1"/>
          </p:nvPr>
        </p:nvSpPr>
        <p:spPr>
          <a:xfrm>
            <a:off x="407547" y="1607908"/>
            <a:ext cx="8053357" cy="4901278"/>
          </a:xfrm>
          <a:noFill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Arial" charset="0"/>
                <a:ea typeface="ＭＳ Ｐゴシック" pitchFamily="34" charset="-128"/>
              </a:rPr>
              <a:t>Illustrative “add-value” of gender responsive programming and/or participation in the CD</a:t>
            </a:r>
            <a:r>
              <a:rPr lang="en-US" altLang="en-US" baseline="0" dirty="0" smtClean="0">
                <a:latin typeface="Arial" charset="0"/>
                <a:ea typeface="ＭＳ Ｐゴシック" pitchFamily="34" charset="-128"/>
              </a:rPr>
              <a:t> process.  Emphasize importance of having “stronger case” with clearly identified gaps and action plans to mitigate those gaps. (and pre-CD buy-in on gender mainstreaming into HIV programs through gender assessment of national HIV programs, if possible)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4" Type="http://schemas.openxmlformats.org/officeDocument/2006/relationships/slideMaster" Target="../slideMasters/slideMaster1.xml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jpeg"/><Relationship Id="rId7" Type="http://schemas.openxmlformats.org/officeDocument/2006/relationships/image" Target="../media/image2.png"/><Relationship Id="rId1" Type="http://schemas.openxmlformats.org/officeDocument/2006/relationships/vmlDrawing" Target="../drawings/vmlDrawing2.vml"/><Relationship Id="rId2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5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Relationship Id="rId3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oleObject" Target="../embeddings/oleObject3.bin"/><Relationship Id="rId1" Type="http://schemas.openxmlformats.org/officeDocument/2006/relationships/vmlDrawing" Target="../drawings/vmlDrawing3.vml"/><Relationship Id="rId2" Type="http://schemas.openxmlformats.org/officeDocument/2006/relationships/tags" Target="../tags/tag5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tags" Target="../tags/tag26.xml"/><Relationship Id="rId2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oleObject" Target="../embeddings/oleObject4.bin"/><Relationship Id="rId1" Type="http://schemas.openxmlformats.org/officeDocument/2006/relationships/vmlDrawing" Target="../drawings/vmlDrawing4.vml"/><Relationship Id="rId2" Type="http://schemas.openxmlformats.org/officeDocument/2006/relationships/tags" Target="../tags/tag6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Relationship Id="rId3" Type="http://schemas.openxmlformats.org/officeDocument/2006/relationships/image" Target="../media/image5.jpe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oleObject" Target="../embeddings/oleObject5.bin"/><Relationship Id="rId1" Type="http://schemas.openxmlformats.org/officeDocument/2006/relationships/vmlDrawing" Target="../drawings/vmlDrawing5.vml"/><Relationship Id="rId2" Type="http://schemas.openxmlformats.org/officeDocument/2006/relationships/tags" Target="../tags/tag7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oleObject" Target="../embeddings/oleObject6.bin"/><Relationship Id="rId1" Type="http://schemas.openxmlformats.org/officeDocument/2006/relationships/vmlDrawing" Target="../drawings/vmlDrawing6.vml"/><Relationship Id="rId2" Type="http://schemas.openxmlformats.org/officeDocument/2006/relationships/tags" Target="../tags/tag8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2.png"/><Relationship Id="rId1" Type="http://schemas.openxmlformats.org/officeDocument/2006/relationships/tags" Target="../tags/tag35.xml"/><Relationship Id="rId2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oleObject" Target="../embeddings/oleObject7.bin"/><Relationship Id="rId1" Type="http://schemas.openxmlformats.org/officeDocument/2006/relationships/vmlDrawing" Target="../drawings/vmlDrawing7.vml"/><Relationship Id="rId2" Type="http://schemas.openxmlformats.org/officeDocument/2006/relationships/tags" Target="../tags/tag9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oleObject" Target="../embeddings/oleObject8.bin"/><Relationship Id="rId1" Type="http://schemas.openxmlformats.org/officeDocument/2006/relationships/vmlDrawing" Target="../drawings/vmlDrawing8.vml"/><Relationship Id="rId2" Type="http://schemas.openxmlformats.org/officeDocument/2006/relationships/tags" Target="../tags/tag10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2.png"/><Relationship Id="rId1" Type="http://schemas.openxmlformats.org/officeDocument/2006/relationships/tags" Target="../tags/tag16.xml"/><Relationship Id="rId2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8" y="1641"/>
          <a:ext cx="1587" cy="1587"/>
        </p:xfrm>
        <a:graphic>
          <a:graphicData uri="http://schemas.openxmlformats.org/presentationml/2006/ole">
            <p:oleObj spid="_x0000_s4149" name="think-cell Slide" r:id="rId5" imgW="6350000" imgH="6350000" progId="">
              <p:embed/>
            </p:oleObj>
          </a:graphicData>
        </a:graphic>
      </p:graphicFrame>
      <p:pic>
        <p:nvPicPr>
          <p:cNvPr id="6" name="Picture 16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1771" y="277813"/>
            <a:ext cx="4019953" cy="1422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/>
          <p:nvPr userDrawn="1">
            <p:custDataLst>
              <p:tags r:id="rId3"/>
            </p:custDataLst>
          </p:nvPr>
        </p:nvGrpSpPr>
        <p:grpSpPr>
          <a:xfrm>
            <a:off x="422031" y="6416040"/>
            <a:ext cx="8299938" cy="420370"/>
            <a:chOff x="457200" y="6416040"/>
            <a:chExt cx="8991600" cy="420370"/>
          </a:xfrm>
        </p:grpSpPr>
        <p:pic>
          <p:nvPicPr>
            <p:cNvPr id="12" name="Picture 26" descr="multilanguage_banner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785144" y="6463348"/>
              <a:ext cx="6335712" cy="373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Line 22"/>
            <p:cNvSpPr>
              <a:spLocks noChangeShapeType="1"/>
            </p:cNvSpPr>
            <p:nvPr userDrawn="1"/>
          </p:nvSpPr>
          <p:spPr bwMode="auto">
            <a:xfrm flipV="1">
              <a:off x="457200" y="6416040"/>
              <a:ext cx="8991600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  <a:cs typeface="Arial"/>
              </a:endParaRPr>
            </a:p>
          </p:txBody>
        </p:sp>
      </p:grpSp>
      <p:sp>
        <p:nvSpPr>
          <p:cNvPr id="1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123076" y="1989230"/>
            <a:ext cx="6740769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132020" y="3500438"/>
            <a:ext cx="6763583" cy="1066800"/>
          </a:xfrm>
        </p:spPr>
        <p:txBody>
          <a:bodyPr/>
          <a:lstStyle>
            <a:lvl1pPr marL="0" indent="0">
              <a:buFontTx/>
              <a:buNone/>
              <a:defRPr sz="1900" b="0"/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66934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2031" y="1508400"/>
            <a:ext cx="8301046" cy="4590000"/>
          </a:xfrm>
          <a:prstGeom prst="rect">
            <a:avLst/>
          </a:prstGeom>
        </p:spPr>
        <p:txBody>
          <a:bodyPr lIns="0" tIns="0" rIns="0" bIns="0"/>
          <a:lstStyle>
            <a:lvl1pPr marL="0" indent="-173038">
              <a:buClr>
                <a:schemeClr val="tx2"/>
              </a:buClr>
              <a:buFont typeface="Arial" pitchFamily="34" charset="0"/>
              <a:buChar char="•"/>
              <a:tabLst/>
              <a:defRPr b="0"/>
            </a:lvl1pPr>
            <a:lvl2pPr marL="628650" indent="-228600">
              <a:buFont typeface="Arial" pitchFamily="34" charset="0"/>
              <a:buChar char="–"/>
              <a:defRPr/>
            </a:lvl2pPr>
            <a:lvl3pPr marL="1074738" indent="-228600">
              <a:defRPr/>
            </a:lvl3pPr>
            <a:lvl4pPr marL="1545336" indent="-228600"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873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17010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88339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3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76767-D288-4EAC-82BC-3BB8156637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82504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22"/>
          <p:cNvSpPr>
            <a:spLocks noChangeShapeType="1"/>
          </p:cNvSpPr>
          <p:nvPr userDrawn="1"/>
        </p:nvSpPr>
        <p:spPr bwMode="auto">
          <a:xfrm flipV="1">
            <a:off x="422031" y="6416040"/>
            <a:ext cx="8299938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  <a:ea typeface="SimHei" pitchFamily="49" charset="-122"/>
              <a:cs typeface="Arial" pitchFamily="34" charset="0"/>
            </a:endParaRPr>
          </a:p>
        </p:txBody>
      </p:sp>
      <p:sp>
        <p:nvSpPr>
          <p:cNvPr id="19" name="Rectangle 7"/>
          <p:cNvSpPr>
            <a:spLocks noGrp="1" noChangeArrowheads="1"/>
          </p:cNvSpPr>
          <p:nvPr userDrawn="1">
            <p:ph type="ctrTitle"/>
          </p:nvPr>
        </p:nvSpPr>
        <p:spPr>
          <a:xfrm>
            <a:off x="1123076" y="1989176"/>
            <a:ext cx="6740769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0" name="Rectangle 8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131888" y="3500438"/>
            <a:ext cx="6763583" cy="1066800"/>
          </a:xfrm>
        </p:spPr>
        <p:txBody>
          <a:bodyPr/>
          <a:lstStyle>
            <a:lvl1pPr marL="0" indent="0">
              <a:buFontTx/>
              <a:buNone/>
              <a:defRPr sz="1900" b="0"/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8" name="Picture 10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888" y="404664"/>
            <a:ext cx="5936273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5031" y="6568474"/>
            <a:ext cx="6013938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22"/>
          <p:cNvSpPr>
            <a:spLocks noChangeShapeType="1"/>
          </p:cNvSpPr>
          <p:nvPr userDrawn="1"/>
        </p:nvSpPr>
        <p:spPr bwMode="auto">
          <a:xfrm flipV="1">
            <a:off x="422031" y="1038746"/>
            <a:ext cx="8299938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  <a:ea typeface="SimHei" pitchFamily="49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07573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2031" y="1508760"/>
            <a:ext cx="8305566" cy="4590288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02980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2031" y="1508400"/>
            <a:ext cx="8301046" cy="4590000"/>
          </a:xfrm>
          <a:prstGeom prst="rect">
            <a:avLst/>
          </a:prstGeom>
        </p:spPr>
        <p:txBody>
          <a:bodyPr lIns="0" tIns="0" rIns="0" bIns="0"/>
          <a:lstStyle>
            <a:lvl1pPr marL="0" indent="-173038">
              <a:buClr>
                <a:schemeClr val="tx2"/>
              </a:buClr>
              <a:buFont typeface="Arial" pitchFamily="34" charset="0"/>
              <a:buChar char="•"/>
              <a:tabLst/>
              <a:defRPr b="0"/>
            </a:lvl1pPr>
            <a:lvl2pPr marL="628650" indent="-228600">
              <a:buFont typeface="Arial" pitchFamily="34" charset="0"/>
              <a:buChar char="–"/>
              <a:defRPr/>
            </a:lvl2pPr>
            <a:lvl3pPr marL="1074738" indent="-228600">
              <a:defRPr/>
            </a:lvl3pPr>
            <a:lvl4pPr marL="1545336" indent="-228600"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274217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72000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393526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22"/>
          <p:cNvSpPr>
            <a:spLocks noChangeShapeType="1"/>
          </p:cNvSpPr>
          <p:nvPr userDrawn="1"/>
        </p:nvSpPr>
        <p:spPr bwMode="auto">
          <a:xfrm flipV="1">
            <a:off x="422031" y="6416040"/>
            <a:ext cx="8299938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  <a:ea typeface="SimHei" pitchFamily="49" charset="-122"/>
              <a:cs typeface="Arial" pitchFamily="34" charset="0"/>
            </a:endParaRPr>
          </a:p>
        </p:txBody>
      </p:sp>
      <p:sp>
        <p:nvSpPr>
          <p:cNvPr id="19" name="Rectangle 7"/>
          <p:cNvSpPr>
            <a:spLocks noGrp="1" noChangeArrowheads="1"/>
          </p:cNvSpPr>
          <p:nvPr userDrawn="1">
            <p:ph type="ctrTitle"/>
          </p:nvPr>
        </p:nvSpPr>
        <p:spPr>
          <a:xfrm>
            <a:off x="1123076" y="1989142"/>
            <a:ext cx="6740769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0" name="Rectangle 8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131871" y="3500438"/>
            <a:ext cx="6763583" cy="1066800"/>
          </a:xfrm>
        </p:spPr>
        <p:txBody>
          <a:bodyPr/>
          <a:lstStyle>
            <a:lvl1pPr marL="0" indent="0">
              <a:buFontTx/>
              <a:buNone/>
              <a:defRPr sz="1900" b="0"/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8" name="Picture 10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888" y="404664"/>
            <a:ext cx="5936273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5031" y="6568474"/>
            <a:ext cx="6013938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22"/>
          <p:cNvSpPr>
            <a:spLocks noChangeShapeType="1"/>
          </p:cNvSpPr>
          <p:nvPr userDrawn="1"/>
        </p:nvSpPr>
        <p:spPr bwMode="auto">
          <a:xfrm flipV="1">
            <a:off x="422031" y="1038746"/>
            <a:ext cx="8299938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  <a:ea typeface="SimHei" pitchFamily="49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29885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8" y="1641"/>
          <a:ext cx="1587" cy="1587"/>
        </p:xfrm>
        <a:graphic>
          <a:graphicData uri="http://schemas.openxmlformats.org/presentationml/2006/ole">
            <p:oleObj spid="_x0000_s5173" name="think-cell Slide" r:id="rId4" imgW="6350000" imgH="635000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2031" y="1508760"/>
            <a:ext cx="8305566" cy="4590288"/>
          </a:xfrm>
        </p:spPr>
        <p:txBody>
          <a:bodyPr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51858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2031" y="1508760"/>
            <a:ext cx="8305566" cy="4590288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Rectangle 2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gray">
          <a:xfrm>
            <a:off x="3610035" y="73025"/>
            <a:ext cx="1925207" cy="18466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s-ES" sz="1200" b="1" dirty="0" err="1" smtClean="0">
                <a:solidFill>
                  <a:srgbClr val="CC2222"/>
                </a:solidFill>
                <a:cs typeface="Arial" pitchFamily="34" charset="0"/>
              </a:rPr>
              <a:t>Draft</a:t>
            </a:r>
            <a:r>
              <a:rPr lang="es-ES" sz="1200" b="1" dirty="0" smtClean="0">
                <a:solidFill>
                  <a:srgbClr val="CC2222"/>
                </a:solidFill>
                <a:cs typeface="Arial" pitchFamily="34" charset="0"/>
              </a:rPr>
              <a:t>—</a:t>
            </a:r>
            <a:r>
              <a:rPr lang="es-ES" sz="1200" b="1" dirty="0" err="1" smtClean="0">
                <a:solidFill>
                  <a:srgbClr val="CC2222"/>
                </a:solidFill>
                <a:cs typeface="Arial" pitchFamily="34" charset="0"/>
              </a:rPr>
              <a:t>for</a:t>
            </a:r>
            <a:r>
              <a:rPr lang="es-ES" sz="1200" b="1" dirty="0" smtClean="0">
                <a:solidFill>
                  <a:srgbClr val="CC2222"/>
                </a:solidFill>
                <a:cs typeface="Arial" pitchFamily="34" charset="0"/>
              </a:rPr>
              <a:t> </a:t>
            </a:r>
            <a:r>
              <a:rPr lang="es-ES" sz="1200" b="1" dirty="0" err="1" smtClean="0">
                <a:solidFill>
                  <a:srgbClr val="CC2222"/>
                </a:solidFill>
                <a:cs typeface="Arial" pitchFamily="34" charset="0"/>
              </a:rPr>
              <a:t>discussion</a:t>
            </a:r>
            <a:r>
              <a:rPr lang="es-ES" sz="1200" b="1" dirty="0" smtClean="0">
                <a:solidFill>
                  <a:srgbClr val="CC2222"/>
                </a:solidFill>
                <a:cs typeface="Arial" pitchFamily="34" charset="0"/>
              </a:rPr>
              <a:t> </a:t>
            </a:r>
            <a:r>
              <a:rPr lang="es-ES" sz="1200" b="1" dirty="0" err="1" smtClean="0">
                <a:solidFill>
                  <a:srgbClr val="CC2222"/>
                </a:solidFill>
                <a:cs typeface="Arial" pitchFamily="34" charset="0"/>
              </a:rPr>
              <a:t>only</a:t>
            </a:r>
            <a:endParaRPr lang="es-ES" sz="1200" b="1" dirty="0">
              <a:solidFill>
                <a:srgbClr val="CC222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418046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2031" y="1508400"/>
            <a:ext cx="8301046" cy="4590000"/>
          </a:xfrm>
          <a:prstGeom prst="rect">
            <a:avLst/>
          </a:prstGeom>
        </p:spPr>
        <p:txBody>
          <a:bodyPr lIns="0" tIns="0" rIns="0" bIns="0"/>
          <a:lstStyle>
            <a:lvl1pPr marL="0" indent="-173038">
              <a:buClr>
                <a:schemeClr val="tx2"/>
              </a:buClr>
              <a:buFont typeface="Arial" pitchFamily="34" charset="0"/>
              <a:buChar char="•"/>
              <a:tabLst/>
              <a:defRPr b="0"/>
            </a:lvl1pPr>
            <a:lvl2pPr marL="628650" indent="-228600">
              <a:buFont typeface="Arial" pitchFamily="34" charset="0"/>
              <a:buChar char="–"/>
              <a:defRPr/>
            </a:lvl2pPr>
            <a:lvl3pPr marL="1074738" indent="-228600">
              <a:defRPr/>
            </a:lvl3pPr>
            <a:lvl4pPr marL="1545336" indent="-228600"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293184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27083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117304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04664"/>
            <a:ext cx="64309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8042" y="6426174"/>
            <a:ext cx="441325" cy="24318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79000-44E1-488C-A6DF-D61A9012B637}" type="slidenum">
              <a:rPr lang="fr-CH">
                <a:solidFill>
                  <a:srgbClr val="1E1E1E"/>
                </a:solidFill>
              </a:rPr>
              <a:pPr>
                <a:defRPr/>
              </a:pPr>
              <a:t>‹#›</a:t>
            </a:fld>
            <a:endParaRPr lang="fr-CH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70229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6" y="116632"/>
            <a:ext cx="8289925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3CBED-2BEC-4CFC-A1B0-F6ACC84F5B07}" type="slidenum">
              <a:rPr lang="fr-CH">
                <a:solidFill>
                  <a:srgbClr val="1E1E1E"/>
                </a:solidFill>
              </a:rPr>
              <a:pPr>
                <a:defRPr/>
              </a:pPr>
              <a:t>‹#›</a:t>
            </a:fld>
            <a:endParaRPr lang="fr-CH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067753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FFA5B-5855-499C-88AD-1398B35814A2}" type="slidenum">
              <a:rPr lang="fr-CH">
                <a:solidFill>
                  <a:srgbClr val="1E1E1E"/>
                </a:solidFill>
              </a:rPr>
              <a:pPr>
                <a:defRPr/>
              </a:pPr>
              <a:t>‹#›</a:t>
            </a:fld>
            <a:endParaRPr lang="fr-CH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632281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6" y="116632"/>
            <a:ext cx="8289925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30999-5B1B-4D33-BA01-4F62C6805EFC}" type="slidenum">
              <a:rPr lang="fr-CH">
                <a:solidFill>
                  <a:srgbClr val="1E1E1E"/>
                </a:solidFill>
              </a:rPr>
              <a:pPr>
                <a:defRPr/>
              </a:pPr>
              <a:t>‹#›</a:t>
            </a:fld>
            <a:endParaRPr lang="fr-CH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456047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6" y="116632"/>
            <a:ext cx="8289925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C0280-43CE-4F41-9875-960111CCB4F3}" type="slidenum">
              <a:rPr lang="fr-CH">
                <a:solidFill>
                  <a:srgbClr val="1E1E1E"/>
                </a:solidFill>
              </a:rPr>
              <a:pPr>
                <a:defRPr/>
              </a:pPr>
              <a:t>‹#›</a:t>
            </a:fld>
            <a:endParaRPr lang="fr-CH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379830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6" y="116632"/>
            <a:ext cx="8289925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00E44-1435-44F6-BC8B-46992792A347}" type="slidenum">
              <a:rPr lang="fr-CH">
                <a:solidFill>
                  <a:srgbClr val="1E1E1E"/>
                </a:solidFill>
              </a:rPr>
              <a:pPr>
                <a:defRPr/>
              </a:pPr>
              <a:t>‹#›</a:t>
            </a:fld>
            <a:endParaRPr lang="fr-CH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95729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8" y="1641"/>
          <a:ext cx="1587" cy="1587"/>
        </p:xfrm>
        <a:graphic>
          <a:graphicData uri="http://schemas.openxmlformats.org/presentationml/2006/ole">
            <p:oleObj spid="_x0000_s6197" name="think-cell Slide" r:id="rId4" imgW="6350000" imgH="635000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2031" y="1508400"/>
            <a:ext cx="8301046" cy="4590000"/>
          </a:xfrm>
          <a:prstGeom prst="rect">
            <a:avLst/>
          </a:prstGeom>
        </p:spPr>
        <p:txBody>
          <a:bodyPr lIns="0" tIns="0" rIns="0" bIns="0"/>
          <a:lstStyle>
            <a:lvl1pPr marL="0" indent="-173038">
              <a:buClr>
                <a:schemeClr val="tx2"/>
              </a:buClr>
              <a:buFont typeface="Arial" pitchFamily="34" charset="0"/>
              <a:buChar char="•"/>
              <a:tabLst/>
              <a:defRPr b="0"/>
            </a:lvl1pPr>
            <a:lvl2pPr marL="628650" indent="-228600">
              <a:buFont typeface="Arial" pitchFamily="34" charset="0"/>
              <a:buChar char="–"/>
              <a:defRPr/>
            </a:lvl2pPr>
            <a:lvl3pPr marL="1074738" indent="-228600">
              <a:defRPr/>
            </a:lvl3pPr>
            <a:lvl4pPr marL="1545336" indent="-228600"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869250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85915-D1A9-4A53-99FC-7B2A1D3E1590}" type="slidenum">
              <a:rPr lang="fr-CH">
                <a:solidFill>
                  <a:srgbClr val="1E1E1E"/>
                </a:solidFill>
              </a:rPr>
              <a:pPr>
                <a:defRPr/>
              </a:pPr>
              <a:t>‹#›</a:t>
            </a:fld>
            <a:endParaRPr lang="fr-CH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45145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912F4-533F-4875-A6AF-9956414019FC}" type="slidenum">
              <a:rPr lang="fr-CH">
                <a:solidFill>
                  <a:srgbClr val="1E1E1E"/>
                </a:solidFill>
              </a:rPr>
              <a:pPr>
                <a:defRPr/>
              </a:pPr>
              <a:t>‹#›</a:t>
            </a:fld>
            <a:endParaRPr lang="fr-CH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817210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7E0A6-DBD7-4DDF-AFEA-52773B2593BB}" type="slidenum">
              <a:rPr lang="fr-CH">
                <a:solidFill>
                  <a:srgbClr val="1E1E1E"/>
                </a:solidFill>
              </a:rPr>
              <a:pPr>
                <a:defRPr/>
              </a:pPr>
              <a:t>‹#›</a:t>
            </a:fld>
            <a:endParaRPr lang="fr-CH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138415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22"/>
          <p:cNvSpPr>
            <a:spLocks noChangeShapeType="1"/>
          </p:cNvSpPr>
          <p:nvPr userDrawn="1"/>
        </p:nvSpPr>
        <p:spPr bwMode="auto">
          <a:xfrm flipV="1">
            <a:off x="422031" y="6416040"/>
            <a:ext cx="8299938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AT">
              <a:solidFill>
                <a:srgbClr val="000000"/>
              </a:solidFill>
            </a:endParaRPr>
          </a:p>
        </p:txBody>
      </p:sp>
      <p:sp>
        <p:nvSpPr>
          <p:cNvPr id="19" name="Rectangle 7"/>
          <p:cNvSpPr>
            <a:spLocks noGrp="1" noChangeArrowheads="1"/>
          </p:cNvSpPr>
          <p:nvPr userDrawn="1">
            <p:ph type="ctrTitle"/>
          </p:nvPr>
        </p:nvSpPr>
        <p:spPr>
          <a:xfrm>
            <a:off x="1123076" y="1989142"/>
            <a:ext cx="6740769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de-AT" dirty="0"/>
          </a:p>
        </p:txBody>
      </p:sp>
      <p:sp>
        <p:nvSpPr>
          <p:cNvPr id="20" name="Rectangle 8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131876" y="3500438"/>
            <a:ext cx="6763583" cy="1066800"/>
          </a:xfrm>
        </p:spPr>
        <p:txBody>
          <a:bodyPr/>
          <a:lstStyle>
            <a:lvl1pPr marL="0" indent="0">
              <a:buFontTx/>
              <a:buNone/>
              <a:defRPr sz="1900" b="0"/>
            </a:lvl1pPr>
          </a:lstStyle>
          <a:p>
            <a:r>
              <a:rPr lang="en-US" smtClean="0"/>
              <a:t>Click to edit Master subtitle style</a:t>
            </a:r>
            <a:endParaRPr lang="de-AT" dirty="0"/>
          </a:p>
        </p:txBody>
      </p:sp>
      <p:pic>
        <p:nvPicPr>
          <p:cNvPr id="8" name="Picture 10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888" y="404664"/>
            <a:ext cx="5936273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5031" y="6568474"/>
            <a:ext cx="6013938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22"/>
          <p:cNvSpPr>
            <a:spLocks noChangeShapeType="1"/>
          </p:cNvSpPr>
          <p:nvPr userDrawn="1"/>
        </p:nvSpPr>
        <p:spPr bwMode="auto">
          <a:xfrm flipV="1">
            <a:off x="422031" y="1038746"/>
            <a:ext cx="8299938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A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421623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2031" y="1508760"/>
            <a:ext cx="8305566" cy="4590288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995777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2031" y="1508400"/>
            <a:ext cx="8301046" cy="4590000"/>
          </a:xfrm>
          <a:prstGeom prst="rect">
            <a:avLst/>
          </a:prstGeom>
        </p:spPr>
        <p:txBody>
          <a:bodyPr lIns="0" tIns="0" rIns="0" bIns="0"/>
          <a:lstStyle>
            <a:lvl1pPr marL="0" indent="-173038">
              <a:buClr>
                <a:schemeClr val="tx2"/>
              </a:buClr>
              <a:buFont typeface="Arial" pitchFamily="34" charset="0"/>
              <a:buChar char="•"/>
              <a:tabLst/>
              <a:defRPr b="0"/>
            </a:lvl1pPr>
            <a:lvl2pPr marL="628650" indent="-228600">
              <a:buFont typeface="Arial" pitchFamily="34" charset="0"/>
              <a:buChar char="–"/>
              <a:defRPr/>
            </a:lvl2pPr>
            <a:lvl3pPr marL="1074738" indent="-228600">
              <a:defRPr/>
            </a:lvl3pPr>
            <a:lvl4pPr marL="1545336" indent="-228600"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219873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027271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530843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gray">
          <a:xfrm>
            <a:off x="410400" y="1411200"/>
            <a:ext cx="8290800" cy="460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864582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04664"/>
            <a:ext cx="64309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8042" y="6426174"/>
            <a:ext cx="441325" cy="24318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79000-44E1-488C-A6DF-D61A9012B637}" type="slidenum">
              <a:rPr lang="fr-CH">
                <a:solidFill>
                  <a:srgbClr val="1E1E1E"/>
                </a:solidFill>
              </a:rPr>
              <a:pPr>
                <a:defRPr/>
              </a:pPr>
              <a:t>‹#›</a:t>
            </a:fld>
            <a:endParaRPr lang="fr-CH">
              <a:solidFill>
                <a:srgbClr val="1E1E1E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15913" y="6458073"/>
            <a:ext cx="1079823" cy="179388"/>
          </a:xfrm>
          <a:prstGeom prst="rect">
            <a:avLst/>
          </a:prstGeom>
        </p:spPr>
        <p:txBody>
          <a:bodyPr vert="horz" lIns="72000" tIns="36000" rIns="72000" bIns="3600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1E1E1E"/>
                </a:solidFill>
              </a:rPr>
              <a:t>Day Month Year</a:t>
            </a:r>
            <a:endParaRPr lang="fr-CH" dirty="0">
              <a:solidFill>
                <a:srgbClr val="1E1E1E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7974" y="6458073"/>
            <a:ext cx="807641" cy="179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CH" dirty="0" smtClean="0">
                <a:solidFill>
                  <a:srgbClr val="1E1E1E"/>
                </a:solidFill>
              </a:rPr>
              <a:t>Place</a:t>
            </a:r>
            <a:endParaRPr lang="fr-CH" dirty="0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20417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8" y="1641"/>
          <a:ext cx="1587" cy="1587"/>
        </p:xfrm>
        <a:graphic>
          <a:graphicData uri="http://schemas.openxmlformats.org/presentationml/2006/ole">
            <p:oleObj spid="_x0000_s7221" name="think-cell Slide" r:id="rId4" imgW="6350000" imgH="635000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052677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6" y="116632"/>
            <a:ext cx="8289925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15913" y="6458073"/>
            <a:ext cx="1079823" cy="179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1E1E1E"/>
                </a:solidFill>
              </a:rPr>
              <a:t>Day Month Year</a:t>
            </a:r>
            <a:endParaRPr lang="fr-CH">
              <a:solidFill>
                <a:srgbClr val="1E1E1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974" y="6458073"/>
            <a:ext cx="807641" cy="179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>
                <a:solidFill>
                  <a:srgbClr val="1E1E1E"/>
                </a:solidFill>
              </a:rPr>
              <a:t>Place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3CBED-2BEC-4CFC-A1B0-F6ACC84F5B07}" type="slidenum">
              <a:rPr lang="fr-CH">
                <a:solidFill>
                  <a:srgbClr val="1E1E1E"/>
                </a:solidFill>
              </a:rPr>
              <a:pPr>
                <a:defRPr/>
              </a:pPr>
              <a:t>‹#›</a:t>
            </a:fld>
            <a:endParaRPr lang="fr-CH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852279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15913" y="6458073"/>
            <a:ext cx="1079823" cy="179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1E1E1E"/>
                </a:solidFill>
              </a:rPr>
              <a:t>Day Month Year</a:t>
            </a:r>
            <a:endParaRPr lang="fr-CH">
              <a:solidFill>
                <a:srgbClr val="1E1E1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974" y="6458073"/>
            <a:ext cx="807641" cy="179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>
                <a:solidFill>
                  <a:srgbClr val="1E1E1E"/>
                </a:solidFill>
              </a:rPr>
              <a:t>Place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FFA5B-5855-499C-88AD-1398B35814A2}" type="slidenum">
              <a:rPr lang="fr-CH">
                <a:solidFill>
                  <a:srgbClr val="1E1E1E"/>
                </a:solidFill>
              </a:rPr>
              <a:pPr>
                <a:defRPr/>
              </a:pPr>
              <a:t>‹#›</a:t>
            </a:fld>
            <a:endParaRPr lang="fr-CH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857943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6" y="116632"/>
            <a:ext cx="8289925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115913" y="6458073"/>
            <a:ext cx="1079823" cy="179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1E1E1E"/>
                </a:solidFill>
              </a:rPr>
              <a:t>Day Month Year</a:t>
            </a:r>
            <a:endParaRPr lang="fr-CH">
              <a:solidFill>
                <a:srgbClr val="1E1E1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974" y="6458073"/>
            <a:ext cx="807641" cy="179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>
                <a:solidFill>
                  <a:srgbClr val="1E1E1E"/>
                </a:solidFill>
              </a:rPr>
              <a:t>Place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30999-5B1B-4D33-BA01-4F62C6805EFC}" type="slidenum">
              <a:rPr lang="fr-CH">
                <a:solidFill>
                  <a:srgbClr val="1E1E1E"/>
                </a:solidFill>
              </a:rPr>
              <a:pPr>
                <a:defRPr/>
              </a:pPr>
              <a:t>‹#›</a:t>
            </a:fld>
            <a:endParaRPr lang="fr-CH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20892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6" y="116632"/>
            <a:ext cx="8289925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115913" y="6458073"/>
            <a:ext cx="1079823" cy="179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1E1E1E"/>
                </a:solidFill>
              </a:rPr>
              <a:t>Day Month Year</a:t>
            </a:r>
            <a:endParaRPr lang="fr-CH">
              <a:solidFill>
                <a:srgbClr val="1E1E1E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974" y="6458073"/>
            <a:ext cx="807641" cy="179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>
                <a:solidFill>
                  <a:srgbClr val="1E1E1E"/>
                </a:solidFill>
              </a:rPr>
              <a:t>Place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C0280-43CE-4F41-9875-960111CCB4F3}" type="slidenum">
              <a:rPr lang="fr-CH">
                <a:solidFill>
                  <a:srgbClr val="1E1E1E"/>
                </a:solidFill>
              </a:rPr>
              <a:pPr>
                <a:defRPr/>
              </a:pPr>
              <a:t>‹#›</a:t>
            </a:fld>
            <a:endParaRPr lang="fr-CH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452311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6" y="116632"/>
            <a:ext cx="8289925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115913" y="6458073"/>
            <a:ext cx="1079823" cy="179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1E1E1E"/>
                </a:solidFill>
              </a:rPr>
              <a:t>Day Month Year</a:t>
            </a:r>
            <a:endParaRPr lang="fr-CH">
              <a:solidFill>
                <a:srgbClr val="1E1E1E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974" y="6458073"/>
            <a:ext cx="807641" cy="179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>
                <a:solidFill>
                  <a:srgbClr val="1E1E1E"/>
                </a:solidFill>
              </a:rPr>
              <a:t>Place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00E44-1435-44F6-BC8B-46992792A347}" type="slidenum">
              <a:rPr lang="fr-CH">
                <a:solidFill>
                  <a:srgbClr val="1E1E1E"/>
                </a:solidFill>
              </a:rPr>
              <a:pPr>
                <a:defRPr/>
              </a:pPr>
              <a:t>‹#›</a:t>
            </a:fld>
            <a:endParaRPr lang="fr-CH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905255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1115913" y="6458073"/>
            <a:ext cx="1079823" cy="179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1E1E1E"/>
                </a:solidFill>
              </a:rPr>
              <a:t>Day Month Year</a:t>
            </a:r>
            <a:endParaRPr lang="fr-CH">
              <a:solidFill>
                <a:srgbClr val="1E1E1E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974" y="6458073"/>
            <a:ext cx="807641" cy="179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>
                <a:solidFill>
                  <a:srgbClr val="1E1E1E"/>
                </a:solidFill>
              </a:rPr>
              <a:t>Place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85915-D1A9-4A53-99FC-7B2A1D3E1590}" type="slidenum">
              <a:rPr lang="fr-CH">
                <a:solidFill>
                  <a:srgbClr val="1E1E1E"/>
                </a:solidFill>
              </a:rPr>
              <a:pPr>
                <a:defRPr/>
              </a:pPr>
              <a:t>‹#›</a:t>
            </a:fld>
            <a:endParaRPr lang="fr-CH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12189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115913" y="6458073"/>
            <a:ext cx="1079823" cy="179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1E1E1E"/>
                </a:solidFill>
              </a:rPr>
              <a:t>Day Month Year</a:t>
            </a:r>
            <a:endParaRPr lang="fr-CH">
              <a:solidFill>
                <a:srgbClr val="1E1E1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974" y="6458073"/>
            <a:ext cx="807641" cy="179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>
                <a:solidFill>
                  <a:srgbClr val="1E1E1E"/>
                </a:solidFill>
              </a:rPr>
              <a:t>Place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912F4-533F-4875-A6AF-9956414019FC}" type="slidenum">
              <a:rPr lang="fr-CH">
                <a:solidFill>
                  <a:srgbClr val="1E1E1E"/>
                </a:solidFill>
              </a:rPr>
              <a:pPr>
                <a:defRPr/>
              </a:pPr>
              <a:t>‹#›</a:t>
            </a:fld>
            <a:endParaRPr lang="fr-CH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840081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115913" y="6458073"/>
            <a:ext cx="1079823" cy="179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1E1E1E"/>
                </a:solidFill>
              </a:rPr>
              <a:t>Day Month Year</a:t>
            </a:r>
            <a:endParaRPr lang="fr-CH">
              <a:solidFill>
                <a:srgbClr val="1E1E1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974" y="6458073"/>
            <a:ext cx="807641" cy="179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>
                <a:solidFill>
                  <a:srgbClr val="1E1E1E"/>
                </a:solidFill>
              </a:rPr>
              <a:t>Place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7E0A6-DBD7-4DDF-AFEA-52773B2593BB}" type="slidenum">
              <a:rPr lang="fr-CH">
                <a:solidFill>
                  <a:srgbClr val="1E1E1E"/>
                </a:solidFill>
              </a:rPr>
              <a:pPr>
                <a:defRPr/>
              </a:pPr>
              <a:t>‹#›</a:t>
            </a:fld>
            <a:endParaRPr lang="fr-CH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41024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04664"/>
            <a:ext cx="64309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8042" y="6426174"/>
            <a:ext cx="441325" cy="24318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79000-44E1-488C-A6DF-D61A9012B637}" type="slidenum">
              <a:rPr lang="fr-CH">
                <a:solidFill>
                  <a:srgbClr val="1E1E1E"/>
                </a:solidFill>
              </a:rPr>
              <a:pPr>
                <a:defRPr/>
              </a:pPr>
              <a:t>‹#›</a:t>
            </a:fld>
            <a:endParaRPr lang="fr-CH">
              <a:solidFill>
                <a:srgbClr val="1E1E1E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15913" y="6458073"/>
            <a:ext cx="1079823" cy="179388"/>
          </a:xfrm>
          <a:prstGeom prst="rect">
            <a:avLst/>
          </a:prstGeom>
        </p:spPr>
        <p:txBody>
          <a:bodyPr vert="horz" lIns="72000" tIns="36000" rIns="72000" bIns="3600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1E1E1E"/>
                </a:solidFill>
              </a:rPr>
              <a:t>Day Month Year</a:t>
            </a:r>
            <a:endParaRPr lang="fr-CH" dirty="0">
              <a:solidFill>
                <a:srgbClr val="1E1E1E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7974" y="6458073"/>
            <a:ext cx="807641" cy="179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CH" dirty="0" smtClean="0">
                <a:solidFill>
                  <a:srgbClr val="1E1E1E"/>
                </a:solidFill>
              </a:rPr>
              <a:t>Place</a:t>
            </a:r>
            <a:endParaRPr lang="fr-CH" dirty="0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58637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6" y="116632"/>
            <a:ext cx="8289925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1E1E1E"/>
                </a:solidFill>
              </a:rPr>
              <a:t>Day Month Year</a:t>
            </a:r>
            <a:endParaRPr lang="fr-CH">
              <a:solidFill>
                <a:srgbClr val="1E1E1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>
                <a:solidFill>
                  <a:srgbClr val="1E1E1E"/>
                </a:solidFill>
              </a:rPr>
              <a:t>Place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3CBED-2BEC-4CFC-A1B0-F6ACC84F5B07}" type="slidenum">
              <a:rPr lang="fr-CH">
                <a:solidFill>
                  <a:srgbClr val="1E1E1E"/>
                </a:solidFill>
              </a:rPr>
              <a:pPr>
                <a:defRPr/>
              </a:pPr>
              <a:t>‹#›</a:t>
            </a:fld>
            <a:endParaRPr lang="fr-CH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52963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8" y="1641"/>
          <a:ext cx="1587" cy="1587"/>
        </p:xfrm>
        <a:graphic>
          <a:graphicData uri="http://schemas.openxmlformats.org/presentationml/2006/ole">
            <p:oleObj spid="_x0000_s8245" name="think-cell Slide" r:id="rId4" imgW="6350000" imgH="635000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217987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1E1E1E"/>
                </a:solidFill>
              </a:rPr>
              <a:t>Day Month Year</a:t>
            </a:r>
            <a:endParaRPr lang="fr-CH">
              <a:solidFill>
                <a:srgbClr val="1E1E1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>
                <a:solidFill>
                  <a:srgbClr val="1E1E1E"/>
                </a:solidFill>
              </a:rPr>
              <a:t>Place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FFA5B-5855-499C-88AD-1398B35814A2}" type="slidenum">
              <a:rPr lang="fr-CH">
                <a:solidFill>
                  <a:srgbClr val="1E1E1E"/>
                </a:solidFill>
              </a:rPr>
              <a:pPr>
                <a:defRPr/>
              </a:pPr>
              <a:t>‹#›</a:t>
            </a:fld>
            <a:endParaRPr lang="fr-CH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892318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6" y="116632"/>
            <a:ext cx="8289925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1E1E1E"/>
                </a:solidFill>
              </a:rPr>
              <a:t>Day Month Year</a:t>
            </a:r>
            <a:endParaRPr lang="fr-CH">
              <a:solidFill>
                <a:srgbClr val="1E1E1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>
                <a:solidFill>
                  <a:srgbClr val="1E1E1E"/>
                </a:solidFill>
              </a:rPr>
              <a:t>Place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30999-5B1B-4D33-BA01-4F62C6805EFC}" type="slidenum">
              <a:rPr lang="fr-CH">
                <a:solidFill>
                  <a:srgbClr val="1E1E1E"/>
                </a:solidFill>
              </a:rPr>
              <a:pPr>
                <a:defRPr/>
              </a:pPr>
              <a:t>‹#›</a:t>
            </a:fld>
            <a:endParaRPr lang="fr-CH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488179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6" y="116632"/>
            <a:ext cx="8289925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1E1E1E"/>
                </a:solidFill>
              </a:rPr>
              <a:t>Day Month Year</a:t>
            </a:r>
            <a:endParaRPr lang="fr-CH">
              <a:solidFill>
                <a:srgbClr val="1E1E1E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>
                <a:solidFill>
                  <a:srgbClr val="1E1E1E"/>
                </a:solidFill>
              </a:rPr>
              <a:t>Place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C0280-43CE-4F41-9875-960111CCB4F3}" type="slidenum">
              <a:rPr lang="fr-CH">
                <a:solidFill>
                  <a:srgbClr val="1E1E1E"/>
                </a:solidFill>
              </a:rPr>
              <a:pPr>
                <a:defRPr/>
              </a:pPr>
              <a:t>‹#›</a:t>
            </a:fld>
            <a:endParaRPr lang="fr-CH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666078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6" y="116632"/>
            <a:ext cx="8289925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1E1E1E"/>
                </a:solidFill>
              </a:rPr>
              <a:t>Day Month Year</a:t>
            </a:r>
            <a:endParaRPr lang="fr-CH">
              <a:solidFill>
                <a:srgbClr val="1E1E1E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>
                <a:solidFill>
                  <a:srgbClr val="1E1E1E"/>
                </a:solidFill>
              </a:rPr>
              <a:t>Place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00E44-1435-44F6-BC8B-46992792A347}" type="slidenum">
              <a:rPr lang="fr-CH">
                <a:solidFill>
                  <a:srgbClr val="1E1E1E"/>
                </a:solidFill>
              </a:rPr>
              <a:pPr>
                <a:defRPr/>
              </a:pPr>
              <a:t>‹#›</a:t>
            </a:fld>
            <a:endParaRPr lang="fr-CH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720896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1E1E1E"/>
                </a:solidFill>
              </a:rPr>
              <a:t>Day Month Year</a:t>
            </a:r>
            <a:endParaRPr lang="fr-CH">
              <a:solidFill>
                <a:srgbClr val="1E1E1E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>
                <a:solidFill>
                  <a:srgbClr val="1E1E1E"/>
                </a:solidFill>
              </a:rPr>
              <a:t>Place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85915-D1A9-4A53-99FC-7B2A1D3E1590}" type="slidenum">
              <a:rPr lang="fr-CH">
                <a:solidFill>
                  <a:srgbClr val="1E1E1E"/>
                </a:solidFill>
              </a:rPr>
              <a:pPr>
                <a:defRPr/>
              </a:pPr>
              <a:t>‹#›</a:t>
            </a:fld>
            <a:endParaRPr lang="fr-CH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751838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1E1E1E"/>
                </a:solidFill>
              </a:rPr>
              <a:t>Day Month Year</a:t>
            </a:r>
            <a:endParaRPr lang="fr-CH">
              <a:solidFill>
                <a:srgbClr val="1E1E1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>
                <a:solidFill>
                  <a:srgbClr val="1E1E1E"/>
                </a:solidFill>
              </a:rPr>
              <a:t>Place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912F4-533F-4875-A6AF-9956414019FC}" type="slidenum">
              <a:rPr lang="fr-CH">
                <a:solidFill>
                  <a:srgbClr val="1E1E1E"/>
                </a:solidFill>
              </a:rPr>
              <a:pPr>
                <a:defRPr/>
              </a:pPr>
              <a:t>‹#›</a:t>
            </a:fld>
            <a:endParaRPr lang="fr-CH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879913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1E1E1E"/>
                </a:solidFill>
              </a:rPr>
              <a:t>Day Month Year</a:t>
            </a:r>
            <a:endParaRPr lang="fr-CH">
              <a:solidFill>
                <a:srgbClr val="1E1E1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>
                <a:solidFill>
                  <a:srgbClr val="1E1E1E"/>
                </a:solidFill>
              </a:rPr>
              <a:t>Place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7E0A6-DBD7-4DDF-AFEA-52773B2593BB}" type="slidenum">
              <a:rPr lang="fr-CH">
                <a:solidFill>
                  <a:srgbClr val="1E1E1E"/>
                </a:solidFill>
              </a:rPr>
              <a:pPr>
                <a:defRPr/>
              </a:pPr>
              <a:t>‹#›</a:t>
            </a:fld>
            <a:endParaRPr lang="fr-CH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913562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99" y="277813"/>
            <a:ext cx="4019953" cy="1422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 userDrawn="1">
            <p:custDataLst>
              <p:tags r:id="rId1"/>
            </p:custDataLst>
          </p:nvPr>
        </p:nvGrpSpPr>
        <p:grpSpPr>
          <a:xfrm>
            <a:off x="422031" y="6416040"/>
            <a:ext cx="8299938" cy="420370"/>
            <a:chOff x="457200" y="6416040"/>
            <a:chExt cx="8991600" cy="420370"/>
          </a:xfrm>
        </p:grpSpPr>
        <p:pic>
          <p:nvPicPr>
            <p:cNvPr id="12" name="Picture 26" descr="multilanguage_banner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85144" y="6463348"/>
              <a:ext cx="6335712" cy="373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Line 22"/>
            <p:cNvSpPr>
              <a:spLocks noChangeShapeType="1"/>
            </p:cNvSpPr>
            <p:nvPr userDrawn="1"/>
          </p:nvSpPr>
          <p:spPr bwMode="auto">
            <a:xfrm flipV="1">
              <a:off x="457200" y="6416040"/>
              <a:ext cx="8991600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123076" y="1989142"/>
            <a:ext cx="6740769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131873" y="3500438"/>
            <a:ext cx="6763583" cy="1066800"/>
          </a:xfrm>
        </p:spPr>
        <p:txBody>
          <a:bodyPr/>
          <a:lstStyle>
            <a:lvl1pPr marL="0" indent="0">
              <a:buFontTx/>
              <a:buNone/>
              <a:defRPr sz="1900" b="0"/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003676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2031" y="1508760"/>
            <a:ext cx="8305566" cy="4590288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694783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2031" y="1508400"/>
            <a:ext cx="8301046" cy="4590000"/>
          </a:xfrm>
          <a:prstGeom prst="rect">
            <a:avLst/>
          </a:prstGeom>
        </p:spPr>
        <p:txBody>
          <a:bodyPr lIns="0" tIns="0" rIns="0" bIns="0"/>
          <a:lstStyle>
            <a:lvl1pPr marL="0" indent="-173038">
              <a:buClr>
                <a:schemeClr val="tx2"/>
              </a:buClr>
              <a:buFont typeface="Arial" pitchFamily="34" charset="0"/>
              <a:buChar char="•"/>
              <a:tabLst/>
              <a:defRPr b="0"/>
            </a:lvl1pPr>
            <a:lvl2pPr marL="628650" indent="-228600">
              <a:buFont typeface="Arial" pitchFamily="34" charset="0"/>
              <a:buChar char="–"/>
              <a:defRPr/>
            </a:lvl2pPr>
            <a:lvl3pPr marL="1074738" indent="-228600">
              <a:defRPr/>
            </a:lvl3pPr>
            <a:lvl4pPr marL="1545336" indent="-228600"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91316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8" y="1641"/>
          <a:ext cx="1587" cy="1587"/>
        </p:xfrm>
        <a:graphic>
          <a:graphicData uri="http://schemas.openxmlformats.org/presentationml/2006/ole">
            <p:oleObj spid="_x0000_s9269" name="think-cell Slide" r:id="rId4" imgW="6350000" imgH="6350000" progId="">
              <p:embed/>
            </p:oleObj>
          </a:graphicData>
        </a:graphic>
      </p:graphicFrame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727"/>
            <a:ext cx="8229600" cy="585152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>
                <a:cs typeface="Arial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>
                <a:cs typeface="Arial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76767-D288-4EAC-82BC-3BB81566374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559482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274488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3146738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3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76767-D288-4EAC-82BC-3BB8156637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35213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8" y="1641"/>
          <a:ext cx="1587" cy="1587"/>
        </p:xfrm>
        <a:graphic>
          <a:graphicData uri="http://schemas.openxmlformats.org/presentationml/2006/ole">
            <p:oleObj spid="_x0000_s11317" name="think-cell Slide" r:id="rId4" imgW="6350000" imgH="635000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715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/>
            <a:fld id="{744FE8AF-4C41-4BBC-8910-D3C42161DD10}" type="datetimeFigureOut">
              <a:rPr lang="en-US" sz="1400" smtClean="0">
                <a:solidFill>
                  <a:prstClr val="black"/>
                </a:solidFill>
              </a:rPr>
              <a:pPr algn="ctr" fontAlgn="base"/>
              <a:t>8/9/13</a:t>
            </a:fld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7156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/>
              </a:defRPr>
            </a:lvl1pPr>
          </a:lstStyle>
          <a:p>
            <a:pPr algn="ctr" fontAlgn="base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715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/>
            <a:fld id="{D7EB58B5-DF4A-4DB5-8071-53C6872A1CCF}" type="slidenum">
              <a:rPr lang="en-US" sz="1400" smtClean="0">
                <a:solidFill>
                  <a:prstClr val="black"/>
                </a:solidFill>
              </a:rPr>
              <a:pPr algn="ctr" fontAlgn="base"/>
              <a:t>‹#›</a:t>
            </a:fld>
            <a:endParaRPr 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87285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99" y="277813"/>
            <a:ext cx="4019953" cy="1422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/>
          <p:nvPr userDrawn="1">
            <p:custDataLst>
              <p:tags r:id="rId1"/>
            </p:custDataLst>
          </p:nvPr>
        </p:nvGrpSpPr>
        <p:grpSpPr>
          <a:xfrm>
            <a:off x="422031" y="6416040"/>
            <a:ext cx="8299938" cy="420370"/>
            <a:chOff x="457200" y="6416040"/>
            <a:chExt cx="8991600" cy="420370"/>
          </a:xfrm>
        </p:grpSpPr>
        <p:pic>
          <p:nvPicPr>
            <p:cNvPr id="12" name="Picture 26" descr="multilanguage_banner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85144" y="6463348"/>
              <a:ext cx="6335712" cy="373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Line 22"/>
            <p:cNvSpPr>
              <a:spLocks noChangeShapeType="1"/>
            </p:cNvSpPr>
            <p:nvPr userDrawn="1"/>
          </p:nvSpPr>
          <p:spPr bwMode="auto">
            <a:xfrm flipV="1">
              <a:off x="457200" y="6416040"/>
              <a:ext cx="8991600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</p:grpSp>
      <p:sp>
        <p:nvSpPr>
          <p:cNvPr id="1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123076" y="1989142"/>
            <a:ext cx="6740769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131876" y="3500438"/>
            <a:ext cx="6763583" cy="1066800"/>
          </a:xfrm>
        </p:spPr>
        <p:txBody>
          <a:bodyPr/>
          <a:lstStyle>
            <a:lvl1pPr marL="0" indent="0">
              <a:buFontTx/>
              <a:buNone/>
              <a:defRPr sz="1900" b="0"/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24207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2031" y="1508760"/>
            <a:ext cx="8305566" cy="4590288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49118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ags" Target="../tags/tag2.xml"/><Relationship Id="rId12" Type="http://schemas.openxmlformats.org/officeDocument/2006/relationships/oleObject" Target="../embeddings/oleObject1.bin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vmlDrawing" Target="../drawings/vmlDrawing1.vml"/><Relationship Id="rId10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tags" Target="../tags/tag13.xml"/><Relationship Id="rId12" Type="http://schemas.openxmlformats.org/officeDocument/2006/relationships/tags" Target="../tags/tag14.xml"/><Relationship Id="rId13" Type="http://schemas.openxmlformats.org/officeDocument/2006/relationships/tags" Target="../tags/tag15.xml"/><Relationship Id="rId14" Type="http://schemas.openxmlformats.org/officeDocument/2006/relationships/oleObject" Target="../embeddings/oleObject9.bin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theme" Target="../theme/theme2.xml"/><Relationship Id="rId8" Type="http://schemas.openxmlformats.org/officeDocument/2006/relationships/vmlDrawing" Target="../drawings/vmlDrawing9.vml"/><Relationship Id="rId9" Type="http://schemas.openxmlformats.org/officeDocument/2006/relationships/tags" Target="../tags/tag11.xml"/><Relationship Id="rId10" Type="http://schemas.openxmlformats.org/officeDocument/2006/relationships/tags" Target="../tags/tag1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tags" Target="../tags/tag20.xml"/><Relationship Id="rId12" Type="http://schemas.openxmlformats.org/officeDocument/2006/relationships/tags" Target="../tags/tag21.xml"/><Relationship Id="rId13" Type="http://schemas.openxmlformats.org/officeDocument/2006/relationships/oleObject" Target="../embeddings/oleObject10.bin"/><Relationship Id="rId14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theme" Target="../theme/theme3.xml"/><Relationship Id="rId7" Type="http://schemas.openxmlformats.org/officeDocument/2006/relationships/vmlDrawing" Target="../drawings/vmlDrawing10.vml"/><Relationship Id="rId8" Type="http://schemas.openxmlformats.org/officeDocument/2006/relationships/tags" Target="../tags/tag17.xml"/><Relationship Id="rId9" Type="http://schemas.openxmlformats.org/officeDocument/2006/relationships/tags" Target="../tags/tag18.xml"/><Relationship Id="rId10" Type="http://schemas.openxmlformats.org/officeDocument/2006/relationships/tags" Target="../tags/tag19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tags" Target="../tags/tag25.xml"/><Relationship Id="rId12" Type="http://schemas.openxmlformats.org/officeDocument/2006/relationships/oleObject" Target="../embeddings/oleObject11.bin"/><Relationship Id="rId13" Type="http://schemas.openxmlformats.org/officeDocument/2006/relationships/image" Target="../media/image5.jpeg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theme" Target="../theme/theme4.xml"/><Relationship Id="rId7" Type="http://schemas.openxmlformats.org/officeDocument/2006/relationships/vmlDrawing" Target="../drawings/vmlDrawing11.vml"/><Relationship Id="rId8" Type="http://schemas.openxmlformats.org/officeDocument/2006/relationships/tags" Target="../tags/tag22.xml"/><Relationship Id="rId9" Type="http://schemas.openxmlformats.org/officeDocument/2006/relationships/tags" Target="../tags/tag23.xml"/><Relationship Id="rId10" Type="http://schemas.openxmlformats.org/officeDocument/2006/relationships/tags" Target="../tags/tag2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theme" Target="../theme/theme5.xml"/><Relationship Id="rId11" Type="http://schemas.openxmlformats.org/officeDocument/2006/relationships/image" Target="../media/image5.jpe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2.bin"/><Relationship Id="rId12" Type="http://schemas.openxmlformats.org/officeDocument/2006/relationships/image" Target="../media/image5.jpeg"/><Relationship Id="rId1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theme" Target="../theme/theme6.xml"/><Relationship Id="rId8" Type="http://schemas.openxmlformats.org/officeDocument/2006/relationships/vmlDrawing" Target="../drawings/vmlDrawing12.vml"/><Relationship Id="rId9" Type="http://schemas.openxmlformats.org/officeDocument/2006/relationships/tags" Target="../tags/tag27.xml"/><Relationship Id="rId10" Type="http://schemas.openxmlformats.org/officeDocument/2006/relationships/tags" Target="../tags/tag2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6.xml"/><Relationship Id="rId9" Type="http://schemas.openxmlformats.org/officeDocument/2006/relationships/slideLayout" Target="../slideLayouts/slideLayout47.xml"/><Relationship Id="rId10" Type="http://schemas.openxmlformats.org/officeDocument/2006/relationships/theme" Target="../theme/theme7.xml"/><Relationship Id="rId11" Type="http://schemas.openxmlformats.org/officeDocument/2006/relationships/image" Target="../media/image5.jpeg"/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theme" Target="../theme/theme8.xml"/><Relationship Id="rId11" Type="http://schemas.openxmlformats.org/officeDocument/2006/relationships/image" Target="../media/image5.jpeg"/><Relationship Id="rId1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9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tags" Target="../tags/tag31.xml"/><Relationship Id="rId12" Type="http://schemas.openxmlformats.org/officeDocument/2006/relationships/tags" Target="../tags/tag32.xml"/><Relationship Id="rId13" Type="http://schemas.openxmlformats.org/officeDocument/2006/relationships/tags" Target="../tags/tag33.xml"/><Relationship Id="rId14" Type="http://schemas.openxmlformats.org/officeDocument/2006/relationships/tags" Target="../tags/tag34.xml"/><Relationship Id="rId15" Type="http://schemas.openxmlformats.org/officeDocument/2006/relationships/oleObject" Target="../embeddings/oleObject13.bin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9.xml"/><Relationship Id="rId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theme" Target="../theme/theme9.xml"/><Relationship Id="rId8" Type="http://schemas.openxmlformats.org/officeDocument/2006/relationships/vmlDrawing" Target="../drawings/vmlDrawing13.vml"/><Relationship Id="rId9" Type="http://schemas.openxmlformats.org/officeDocument/2006/relationships/tags" Target="../tags/tag29.xml"/><Relationship Id="rId10" Type="http://schemas.openxmlformats.org/officeDocument/2006/relationships/tags" Target="../tags/tag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/>
          </p:cNvGraphicFramePr>
          <p:nvPr>
            <p:custDataLst>
              <p:tags r:id="rId10"/>
            </p:custDataLst>
          </p:nvPr>
        </p:nvGraphicFramePr>
        <p:xfrm>
          <a:off x="0" y="0"/>
          <a:ext cx="146538" cy="158750"/>
        </p:xfrm>
        <a:graphic>
          <a:graphicData uri="http://schemas.openxmlformats.org/presentationml/2006/ole">
            <p:oleObj spid="_x0000_s3125" name="think-cell Slide" r:id="rId12" imgW="6350000" imgH="6350000" progId="">
              <p:embed/>
            </p:oleObj>
          </a:graphicData>
        </a:graphic>
      </p:graphicFrame>
      <p:pic>
        <p:nvPicPr>
          <p:cNvPr id="14" name="Picture 26" descr="multilanguage_banne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47831" y="6394768"/>
            <a:ext cx="584835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Line 22"/>
          <p:cNvSpPr>
            <a:spLocks noChangeShapeType="1"/>
          </p:cNvSpPr>
          <p:nvPr/>
        </p:nvSpPr>
        <p:spPr bwMode="auto">
          <a:xfrm flipV="1">
            <a:off x="422031" y="6370320"/>
            <a:ext cx="8299938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2031" y="162000"/>
            <a:ext cx="8301046" cy="83160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0" name="TextBox 9"/>
          <p:cNvSpPr txBox="1"/>
          <p:nvPr/>
        </p:nvSpPr>
        <p:spPr>
          <a:xfrm>
            <a:off x="8546954" y="6508677"/>
            <a:ext cx="175846" cy="127000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noAutofit/>
          </a:bodyPr>
          <a:lstStyle/>
          <a:p>
            <a:pPr algn="r">
              <a:defRPr/>
            </a:pPr>
            <a:fld id="{9D53E389-1311-4796-9190-1F74A8EADEA2}" type="slidenum">
              <a:rPr lang="en-GB" sz="1000" smtClean="0">
                <a:solidFill>
                  <a:srgbClr val="000000"/>
                </a:solidFill>
                <a:cs typeface="Arial"/>
              </a:rPr>
              <a:pPr algn="r">
                <a:defRPr/>
              </a:pPr>
              <a:t>‹#›</a:t>
            </a:fld>
            <a:endParaRPr lang="en-GB" sz="1000" smtClean="0">
              <a:solidFill>
                <a:srgbClr val="000000"/>
              </a:solidFill>
              <a:cs typeface="Arial"/>
            </a:endParaRPr>
          </a:p>
          <a:p>
            <a:endParaRPr lang="en-GB" sz="1000" dirty="0" smtClean="0">
              <a:solidFill>
                <a:srgbClr val="000000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22031" y="1508760"/>
            <a:ext cx="8305566" cy="45902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0" name="Line 22"/>
          <p:cNvSpPr>
            <a:spLocks noChangeShapeType="1"/>
          </p:cNvSpPr>
          <p:nvPr/>
        </p:nvSpPr>
        <p:spPr bwMode="auto">
          <a:xfrm flipV="1">
            <a:off x="422031" y="1015018"/>
            <a:ext cx="8299938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11" name="Rectangle 2"/>
          <p:cNvSpPr>
            <a:spLocks noChangeArrowheads="1"/>
          </p:cNvSpPr>
          <p:nvPr userDrawn="1">
            <p:custDataLst>
              <p:tags r:id="rId11"/>
            </p:custDataLst>
          </p:nvPr>
        </p:nvSpPr>
        <p:spPr bwMode="gray">
          <a:xfrm>
            <a:off x="3610035" y="73025"/>
            <a:ext cx="1925207" cy="18466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s-ES" sz="1200" b="1" dirty="0" err="1" smtClean="0">
                <a:solidFill>
                  <a:srgbClr val="CC2222"/>
                </a:solidFill>
                <a:cs typeface="Arial" pitchFamily="34" charset="0"/>
              </a:rPr>
              <a:t>Draft</a:t>
            </a:r>
            <a:r>
              <a:rPr lang="es-ES" sz="1200" b="1" dirty="0" smtClean="0">
                <a:solidFill>
                  <a:srgbClr val="CC2222"/>
                </a:solidFill>
                <a:cs typeface="Arial" pitchFamily="34" charset="0"/>
              </a:rPr>
              <a:t>—</a:t>
            </a:r>
            <a:r>
              <a:rPr lang="es-ES" sz="1200" b="1" dirty="0" err="1" smtClean="0">
                <a:solidFill>
                  <a:srgbClr val="CC2222"/>
                </a:solidFill>
                <a:cs typeface="Arial" pitchFamily="34" charset="0"/>
              </a:rPr>
              <a:t>for</a:t>
            </a:r>
            <a:r>
              <a:rPr lang="es-ES" sz="1200" b="1" dirty="0" smtClean="0">
                <a:solidFill>
                  <a:srgbClr val="CC2222"/>
                </a:solidFill>
                <a:cs typeface="Arial" pitchFamily="34" charset="0"/>
              </a:rPr>
              <a:t> </a:t>
            </a:r>
            <a:r>
              <a:rPr lang="es-ES" sz="1200" b="1" dirty="0" err="1" smtClean="0">
                <a:solidFill>
                  <a:srgbClr val="CC2222"/>
                </a:solidFill>
                <a:cs typeface="Arial" pitchFamily="34" charset="0"/>
              </a:rPr>
              <a:t>discussion</a:t>
            </a:r>
            <a:r>
              <a:rPr lang="es-ES" sz="1200" b="1" dirty="0" smtClean="0">
                <a:solidFill>
                  <a:srgbClr val="CC2222"/>
                </a:solidFill>
                <a:cs typeface="Arial" pitchFamily="34" charset="0"/>
              </a:rPr>
              <a:t> </a:t>
            </a:r>
            <a:r>
              <a:rPr lang="es-ES" sz="1200" b="1" dirty="0" err="1" smtClean="0">
                <a:solidFill>
                  <a:srgbClr val="CC2222"/>
                </a:solidFill>
                <a:cs typeface="Arial" pitchFamily="34" charset="0"/>
              </a:rPr>
              <a:t>only</a:t>
            </a:r>
            <a:endParaRPr lang="es-ES" sz="1200" b="1" dirty="0">
              <a:solidFill>
                <a:srgbClr val="CC222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18520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9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Arial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Arial"/>
        </a:defRPr>
      </a:lvl1pPr>
      <a:lvl2pPr marL="457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Arial"/>
        </a:defRPr>
      </a:lvl3pPr>
      <a:lvl4pPr marL="1376363" indent="-233362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·"/>
        <a:defRPr sz="1600" kern="1200">
          <a:solidFill>
            <a:schemeClr val="tx1"/>
          </a:solidFill>
          <a:latin typeface="+mn-lt"/>
          <a:ea typeface="+mn-ea"/>
          <a:cs typeface="Arial"/>
        </a:defRPr>
      </a:lvl4pPr>
      <a:lvl5pPr marL="2058988" indent="-230188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·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/>
          </p:cNvGraphicFramePr>
          <p:nvPr>
            <p:custDataLst>
              <p:tags r:id="rId9"/>
            </p:custDataLst>
          </p:nvPr>
        </p:nvGraphicFramePr>
        <p:xfrm>
          <a:off x="0" y="0"/>
          <a:ext cx="146538" cy="158750"/>
        </p:xfrm>
        <a:graphic>
          <a:graphicData uri="http://schemas.openxmlformats.org/presentationml/2006/ole">
            <p:oleObj spid="_x0000_s17462" name="think-cell Slide" r:id="rId14" imgW="6350000" imgH="6350000" progId="">
              <p:embed/>
            </p:oleObj>
          </a:graphicData>
        </a:graphic>
      </p:graphicFrame>
      <p:pic>
        <p:nvPicPr>
          <p:cNvPr id="14" name="Picture 26" descr="multilanguage_banner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647831" y="6394768"/>
            <a:ext cx="584835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Line 22"/>
          <p:cNvSpPr>
            <a:spLocks noChangeShapeType="1"/>
          </p:cNvSpPr>
          <p:nvPr/>
        </p:nvSpPr>
        <p:spPr bwMode="auto">
          <a:xfrm flipV="1">
            <a:off x="422031" y="6370320"/>
            <a:ext cx="8299938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22031" y="162000"/>
            <a:ext cx="8301046" cy="83160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0" name="TextBox 9"/>
          <p:cNvSpPr txBox="1"/>
          <p:nvPr>
            <p:custDataLst>
              <p:tags r:id="rId11"/>
            </p:custDataLst>
          </p:nvPr>
        </p:nvSpPr>
        <p:spPr>
          <a:xfrm>
            <a:off x="8546954" y="6508677"/>
            <a:ext cx="175846" cy="127000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noAutofit/>
          </a:bodyPr>
          <a:lstStyle/>
          <a:p>
            <a:pPr algn="r">
              <a:defRPr/>
            </a:pPr>
            <a:fld id="{9D53E389-1311-4796-9190-1F74A8EADEA2}" type="slidenum">
              <a:rPr lang="en-GB" sz="1000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GB" sz="1000" dirty="0" smtClean="0">
              <a:solidFill>
                <a:srgbClr val="000000"/>
              </a:solidFill>
            </a:endParaRPr>
          </a:p>
          <a:p>
            <a:endParaRPr lang="en-GB" sz="1000" dirty="0" smtClean="0">
              <a:solidFill>
                <a:srgbClr val="000000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422031" y="1508760"/>
            <a:ext cx="8305566" cy="45902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0" name="Line 22"/>
          <p:cNvSpPr>
            <a:spLocks noChangeShapeType="1"/>
          </p:cNvSpPr>
          <p:nvPr/>
        </p:nvSpPr>
        <p:spPr bwMode="auto">
          <a:xfrm flipV="1">
            <a:off x="422031" y="1015018"/>
            <a:ext cx="8299938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Rectangle 2"/>
          <p:cNvSpPr>
            <a:spLocks noChangeArrowheads="1"/>
          </p:cNvSpPr>
          <p:nvPr userDrawn="1">
            <p:custDataLst>
              <p:tags r:id="rId13"/>
            </p:custDataLst>
          </p:nvPr>
        </p:nvSpPr>
        <p:spPr bwMode="gray">
          <a:xfrm>
            <a:off x="3610035" y="73025"/>
            <a:ext cx="1925207" cy="18466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s-ES" sz="1200" b="1" dirty="0" err="1" smtClean="0">
                <a:solidFill>
                  <a:srgbClr val="CC2222"/>
                </a:solidFill>
                <a:cs typeface="Arial" pitchFamily="34" charset="0"/>
              </a:rPr>
              <a:t>Draft</a:t>
            </a:r>
            <a:r>
              <a:rPr lang="es-ES" sz="1200" b="1" dirty="0" smtClean="0">
                <a:solidFill>
                  <a:srgbClr val="CC2222"/>
                </a:solidFill>
                <a:cs typeface="Arial" pitchFamily="34" charset="0"/>
              </a:rPr>
              <a:t>—</a:t>
            </a:r>
            <a:r>
              <a:rPr lang="es-ES" sz="1200" b="1" dirty="0" err="1" smtClean="0">
                <a:solidFill>
                  <a:srgbClr val="CC2222"/>
                </a:solidFill>
                <a:cs typeface="Arial" pitchFamily="34" charset="0"/>
              </a:rPr>
              <a:t>for</a:t>
            </a:r>
            <a:r>
              <a:rPr lang="es-ES" sz="1200" b="1" dirty="0" smtClean="0">
                <a:solidFill>
                  <a:srgbClr val="CC2222"/>
                </a:solidFill>
                <a:cs typeface="Arial" pitchFamily="34" charset="0"/>
              </a:rPr>
              <a:t> </a:t>
            </a:r>
            <a:r>
              <a:rPr lang="es-ES" sz="1200" b="1" dirty="0" err="1" smtClean="0">
                <a:solidFill>
                  <a:srgbClr val="CC2222"/>
                </a:solidFill>
                <a:cs typeface="Arial" pitchFamily="34" charset="0"/>
              </a:rPr>
              <a:t>discussion</a:t>
            </a:r>
            <a:r>
              <a:rPr lang="es-ES" sz="1200" b="1" dirty="0" smtClean="0">
                <a:solidFill>
                  <a:srgbClr val="CC2222"/>
                </a:solidFill>
                <a:cs typeface="Arial" pitchFamily="34" charset="0"/>
              </a:rPr>
              <a:t> </a:t>
            </a:r>
            <a:r>
              <a:rPr lang="es-ES" sz="1200" b="1" dirty="0" err="1" smtClean="0">
                <a:solidFill>
                  <a:srgbClr val="CC2222"/>
                </a:solidFill>
                <a:cs typeface="Arial" pitchFamily="34" charset="0"/>
              </a:rPr>
              <a:t>only</a:t>
            </a:r>
            <a:endParaRPr lang="es-ES" sz="1200" b="1" dirty="0">
              <a:solidFill>
                <a:srgbClr val="CC222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84795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6363" indent="-233362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988" indent="-230188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·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0" y="0"/>
          <a:ext cx="146538" cy="158750"/>
        </p:xfrm>
        <a:graphic>
          <a:graphicData uri="http://schemas.openxmlformats.org/presentationml/2006/ole">
            <p:oleObj spid="_x0000_s18486" name="think-cell Slide" r:id="rId13" imgW="6350000" imgH="6350000" progId="">
              <p:embed/>
            </p:oleObj>
          </a:graphicData>
        </a:graphic>
      </p:graphicFrame>
      <p:sp>
        <p:nvSpPr>
          <p:cNvPr id="15" name="Line 22"/>
          <p:cNvSpPr>
            <a:spLocks noChangeShapeType="1"/>
          </p:cNvSpPr>
          <p:nvPr/>
        </p:nvSpPr>
        <p:spPr bwMode="auto">
          <a:xfrm flipV="1">
            <a:off x="422031" y="6370320"/>
            <a:ext cx="8299938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  <a:ea typeface="SimHei" pitchFamily="49" charset="-122"/>
              <a:cs typeface="Arial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422031" y="162000"/>
            <a:ext cx="8301046" cy="83160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0" name="TextBox 9"/>
          <p:cNvSpPr txBox="1"/>
          <p:nvPr>
            <p:custDataLst>
              <p:tags r:id="rId10"/>
            </p:custDataLst>
          </p:nvPr>
        </p:nvSpPr>
        <p:spPr>
          <a:xfrm>
            <a:off x="8546954" y="6508677"/>
            <a:ext cx="175846" cy="127000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noAutofit/>
          </a:bodyPr>
          <a:lstStyle/>
          <a:p>
            <a:pPr algn="r">
              <a:defRPr/>
            </a:pPr>
            <a:fld id="{9D53E389-1311-4796-9190-1F74A8EADEA2}" type="slidenum">
              <a:rPr lang="en-GB" sz="1000">
                <a:solidFill>
                  <a:srgbClr val="000000"/>
                </a:solidFill>
                <a:ea typeface="SimHei" pitchFamily="49" charset="-122"/>
                <a:cs typeface="Arial" pitchFamily="34" charset="0"/>
              </a:rPr>
              <a:pPr algn="r">
                <a:defRPr/>
              </a:pPr>
              <a:t>‹#›</a:t>
            </a:fld>
            <a:endParaRPr lang="en-GB" sz="1000">
              <a:solidFill>
                <a:srgbClr val="000000"/>
              </a:solidFill>
              <a:ea typeface="SimHei" pitchFamily="49" charset="-122"/>
              <a:cs typeface="Arial" pitchFamily="34" charset="0"/>
            </a:endParaRPr>
          </a:p>
          <a:p>
            <a:endParaRPr lang="en-GB" sz="1000" dirty="0">
              <a:solidFill>
                <a:srgbClr val="000000"/>
              </a:solidFill>
              <a:ea typeface="SimHei" pitchFamily="49" charset="-122"/>
              <a:cs typeface="Arial" pitchFamily="34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  <p:custDataLst>
              <p:tags r:id="rId11"/>
            </p:custDataLst>
          </p:nvPr>
        </p:nvSpPr>
        <p:spPr>
          <a:xfrm>
            <a:off x="422031" y="1508760"/>
            <a:ext cx="8305566" cy="45902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0" name="Line 22"/>
          <p:cNvSpPr>
            <a:spLocks noChangeShapeType="1"/>
          </p:cNvSpPr>
          <p:nvPr/>
        </p:nvSpPr>
        <p:spPr bwMode="auto">
          <a:xfrm flipV="1">
            <a:off x="422031" y="1015018"/>
            <a:ext cx="8299938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  <a:ea typeface="SimHei" pitchFamily="49" charset="-122"/>
              <a:cs typeface="Arial" pitchFamily="34" charset="0"/>
            </a:endParaRPr>
          </a:p>
        </p:txBody>
      </p:sp>
      <p:pic>
        <p:nvPicPr>
          <p:cNvPr id="18" name="Picture 6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65031" y="6568474"/>
            <a:ext cx="6013938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ChangeArrowheads="1"/>
          </p:cNvSpPr>
          <p:nvPr userDrawn="1">
            <p:custDataLst>
              <p:tags r:id="rId12"/>
            </p:custDataLst>
          </p:nvPr>
        </p:nvSpPr>
        <p:spPr bwMode="gray">
          <a:xfrm>
            <a:off x="3610035" y="73025"/>
            <a:ext cx="1925207" cy="18466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s-ES" sz="1200" b="1" dirty="0" err="1" smtClean="0">
                <a:solidFill>
                  <a:srgbClr val="CC2222"/>
                </a:solidFill>
                <a:cs typeface="Arial" pitchFamily="34" charset="0"/>
              </a:rPr>
              <a:t>Draft</a:t>
            </a:r>
            <a:r>
              <a:rPr lang="es-ES" sz="1200" b="1" dirty="0" smtClean="0">
                <a:solidFill>
                  <a:srgbClr val="CC2222"/>
                </a:solidFill>
                <a:cs typeface="Arial" pitchFamily="34" charset="0"/>
              </a:rPr>
              <a:t>—</a:t>
            </a:r>
            <a:r>
              <a:rPr lang="es-ES" sz="1200" b="1" dirty="0" err="1" smtClean="0">
                <a:solidFill>
                  <a:srgbClr val="CC2222"/>
                </a:solidFill>
                <a:cs typeface="Arial" pitchFamily="34" charset="0"/>
              </a:rPr>
              <a:t>for</a:t>
            </a:r>
            <a:r>
              <a:rPr lang="es-ES" sz="1200" b="1" dirty="0" smtClean="0">
                <a:solidFill>
                  <a:srgbClr val="CC2222"/>
                </a:solidFill>
                <a:cs typeface="Arial" pitchFamily="34" charset="0"/>
              </a:rPr>
              <a:t> </a:t>
            </a:r>
            <a:r>
              <a:rPr lang="es-ES" sz="1200" b="1" dirty="0" err="1" smtClean="0">
                <a:solidFill>
                  <a:srgbClr val="CC2222"/>
                </a:solidFill>
                <a:cs typeface="Arial" pitchFamily="34" charset="0"/>
              </a:rPr>
              <a:t>discussion</a:t>
            </a:r>
            <a:r>
              <a:rPr lang="es-ES" sz="1200" b="1" dirty="0" smtClean="0">
                <a:solidFill>
                  <a:srgbClr val="CC2222"/>
                </a:solidFill>
                <a:cs typeface="Arial" pitchFamily="34" charset="0"/>
              </a:rPr>
              <a:t> </a:t>
            </a:r>
            <a:r>
              <a:rPr lang="es-ES" sz="1200" b="1" dirty="0" err="1" smtClean="0">
                <a:solidFill>
                  <a:srgbClr val="CC2222"/>
                </a:solidFill>
                <a:cs typeface="Arial" pitchFamily="34" charset="0"/>
              </a:rPr>
              <a:t>only</a:t>
            </a:r>
            <a:endParaRPr lang="es-ES" sz="1200" b="1" dirty="0">
              <a:solidFill>
                <a:srgbClr val="CC222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40963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6363" indent="-233362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988" indent="-230188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·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0" y="0"/>
          <a:ext cx="146538" cy="158750"/>
        </p:xfrm>
        <a:graphic>
          <a:graphicData uri="http://schemas.openxmlformats.org/presentationml/2006/ole">
            <p:oleObj spid="_x0000_s20533" name="think-cell Slide" r:id="rId12" imgW="6350000" imgH="6350000" progId="">
              <p:embed/>
            </p:oleObj>
          </a:graphicData>
        </a:graphic>
      </p:graphicFrame>
      <p:sp>
        <p:nvSpPr>
          <p:cNvPr id="15" name="Line 22"/>
          <p:cNvSpPr>
            <a:spLocks noChangeShapeType="1"/>
          </p:cNvSpPr>
          <p:nvPr/>
        </p:nvSpPr>
        <p:spPr bwMode="auto">
          <a:xfrm flipV="1">
            <a:off x="422031" y="6370320"/>
            <a:ext cx="8299938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  <a:ea typeface="SimHei" pitchFamily="49" charset="-122"/>
              <a:cs typeface="Arial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422031" y="162000"/>
            <a:ext cx="8301046" cy="83160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0" name="TextBox 9"/>
          <p:cNvSpPr txBox="1"/>
          <p:nvPr>
            <p:custDataLst>
              <p:tags r:id="rId10"/>
            </p:custDataLst>
          </p:nvPr>
        </p:nvSpPr>
        <p:spPr>
          <a:xfrm>
            <a:off x="8546954" y="6508677"/>
            <a:ext cx="175846" cy="127000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noAutofit/>
          </a:bodyPr>
          <a:lstStyle/>
          <a:p>
            <a:pPr algn="r">
              <a:defRPr/>
            </a:pPr>
            <a:fld id="{9D53E389-1311-4796-9190-1F74A8EADEA2}" type="slidenum">
              <a:rPr lang="en-GB" sz="1000">
                <a:solidFill>
                  <a:srgbClr val="000000"/>
                </a:solidFill>
                <a:ea typeface="SimHei" pitchFamily="49" charset="-122"/>
                <a:cs typeface="Arial" pitchFamily="34" charset="0"/>
              </a:rPr>
              <a:pPr algn="r">
                <a:defRPr/>
              </a:pPr>
              <a:t>‹#›</a:t>
            </a:fld>
            <a:endParaRPr lang="en-GB" sz="1000">
              <a:solidFill>
                <a:srgbClr val="000000"/>
              </a:solidFill>
              <a:ea typeface="SimHei" pitchFamily="49" charset="-122"/>
              <a:cs typeface="Arial" pitchFamily="34" charset="0"/>
            </a:endParaRPr>
          </a:p>
          <a:p>
            <a:endParaRPr lang="en-GB" sz="1000" dirty="0">
              <a:solidFill>
                <a:srgbClr val="000000"/>
              </a:solidFill>
              <a:ea typeface="SimHei" pitchFamily="49" charset="-122"/>
              <a:cs typeface="Arial" pitchFamily="34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  <p:custDataLst>
              <p:tags r:id="rId11"/>
            </p:custDataLst>
          </p:nvPr>
        </p:nvSpPr>
        <p:spPr>
          <a:xfrm>
            <a:off x="422031" y="1508760"/>
            <a:ext cx="8305566" cy="45902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0" name="Line 22"/>
          <p:cNvSpPr>
            <a:spLocks noChangeShapeType="1"/>
          </p:cNvSpPr>
          <p:nvPr/>
        </p:nvSpPr>
        <p:spPr bwMode="auto">
          <a:xfrm flipV="1">
            <a:off x="422031" y="1015018"/>
            <a:ext cx="8299938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  <a:ea typeface="SimHei" pitchFamily="49" charset="-122"/>
              <a:cs typeface="Arial" pitchFamily="34" charset="0"/>
            </a:endParaRPr>
          </a:p>
        </p:txBody>
      </p:sp>
      <p:pic>
        <p:nvPicPr>
          <p:cNvPr id="18" name="Picture 6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65031" y="6568474"/>
            <a:ext cx="6013938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34323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6363" indent="-233362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988" indent="-230188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·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11388" y="6458073"/>
            <a:ext cx="65151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1166" y="1412776"/>
            <a:ext cx="829151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58042" y="6426174"/>
            <a:ext cx="441325" cy="2431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3871658A-A99B-45EB-ABD7-64F107C33EEB}" type="slidenum">
              <a:rPr lang="fr-CH" smtClean="0">
                <a:solidFill>
                  <a:srgbClr val="1E1E1E"/>
                </a:solidFill>
              </a:rPr>
              <a:pPr>
                <a:defRPr/>
              </a:pPr>
              <a:t>‹#›</a:t>
            </a:fld>
            <a:endParaRPr lang="fr-CH">
              <a:solidFill>
                <a:srgbClr val="1E1E1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95288" y="1038746"/>
            <a:ext cx="8353425" cy="0"/>
          </a:xfrm>
          <a:prstGeom prst="line">
            <a:avLst/>
          </a:prstGeom>
          <a:ln w="12700">
            <a:solidFill>
              <a:srgbClr val="BBBB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95288" y="6301376"/>
            <a:ext cx="8353425" cy="0"/>
          </a:xfrm>
          <a:prstGeom prst="line">
            <a:avLst/>
          </a:prstGeom>
          <a:ln w="12700">
            <a:solidFill>
              <a:srgbClr val="BBBB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 Título"/>
          <p:cNvSpPr txBox="1">
            <a:spLocks/>
          </p:cNvSpPr>
          <p:nvPr userDrawn="1"/>
        </p:nvSpPr>
        <p:spPr bwMode="auto">
          <a:xfrm>
            <a:off x="0" y="188640"/>
            <a:ext cx="8940924" cy="95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srgbClr val="1E1E1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219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SimHei" pitchFamily="49" charset="-122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SimHei" pitchFamily="49" charset="-122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SimHei" pitchFamily="49" charset="-122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SimHei" pitchFamily="49" charset="-122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SimHei" pitchFamily="49" charset="-122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SimHei" pitchFamily="49" charset="-122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SimHei" pitchFamily="49" charset="-122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SimHei" pitchFamily="49" charset="-122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0" y="0"/>
          <a:ext cx="146538" cy="158750"/>
        </p:xfrm>
        <a:graphic>
          <a:graphicData uri="http://schemas.openxmlformats.org/presentationml/2006/ole">
            <p:oleObj spid="_x0000_s26676" name="think-cell Slide" r:id="rId11" imgW="6350000" imgH="6350000" progId="">
              <p:embed/>
            </p:oleObj>
          </a:graphicData>
        </a:graphic>
      </p:graphicFrame>
      <p:sp>
        <p:nvSpPr>
          <p:cNvPr id="15" name="Line 22"/>
          <p:cNvSpPr>
            <a:spLocks noChangeShapeType="1"/>
          </p:cNvSpPr>
          <p:nvPr/>
        </p:nvSpPr>
        <p:spPr bwMode="auto">
          <a:xfrm flipV="1">
            <a:off x="422031" y="6370320"/>
            <a:ext cx="8299938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AT">
              <a:solidFill>
                <a:srgbClr val="000000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2031" y="162000"/>
            <a:ext cx="8301046" cy="83160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de-AT" noProof="0" dirty="0"/>
          </a:p>
        </p:txBody>
      </p:sp>
      <p:sp>
        <p:nvSpPr>
          <p:cNvPr id="10" name="TextBox 9"/>
          <p:cNvSpPr txBox="1"/>
          <p:nvPr/>
        </p:nvSpPr>
        <p:spPr>
          <a:xfrm>
            <a:off x="8546954" y="6508677"/>
            <a:ext cx="175846" cy="127000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noAutofit/>
          </a:bodyPr>
          <a:lstStyle/>
          <a:p>
            <a:pPr algn="r">
              <a:defRPr/>
            </a:pPr>
            <a:fld id="{9D53E389-1311-4796-9190-1F74A8EADEA2}" type="slidenum">
              <a:rPr lang="de-AT" sz="1000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de-AT" sz="1000" smtClean="0">
              <a:solidFill>
                <a:srgbClr val="000000"/>
              </a:solidFill>
            </a:endParaRPr>
          </a:p>
          <a:p>
            <a:endParaRPr lang="de-AT" sz="1000" dirty="0" smtClean="0">
              <a:solidFill>
                <a:srgbClr val="000000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22031" y="1508760"/>
            <a:ext cx="8305566" cy="45902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 dirty="0"/>
          </a:p>
        </p:txBody>
      </p:sp>
      <p:sp>
        <p:nvSpPr>
          <p:cNvPr id="20" name="Line 22"/>
          <p:cNvSpPr>
            <a:spLocks noChangeShapeType="1"/>
          </p:cNvSpPr>
          <p:nvPr/>
        </p:nvSpPr>
        <p:spPr bwMode="auto">
          <a:xfrm flipV="1">
            <a:off x="422031" y="1015018"/>
            <a:ext cx="8299938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AT">
              <a:solidFill>
                <a:srgbClr val="000000"/>
              </a:solidFill>
            </a:endParaRPr>
          </a:p>
        </p:txBody>
      </p:sp>
      <p:sp>
        <p:nvSpPr>
          <p:cNvPr id="16" name="Rectangle 2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3609434" y="73025"/>
            <a:ext cx="1925207" cy="18466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de-AT" sz="1200" b="1" smtClean="0">
                <a:solidFill>
                  <a:srgbClr val="CC2222"/>
                </a:solidFill>
                <a:cs typeface="Arial" pitchFamily="34" charset="0"/>
              </a:rPr>
              <a:t>Draft—for discussion only</a:t>
            </a:r>
            <a:endParaRPr lang="de-AT" sz="1200" b="1" dirty="0">
              <a:solidFill>
                <a:srgbClr val="CC2222"/>
              </a:solidFill>
              <a:cs typeface="Arial" pitchFamily="34" charset="0"/>
            </a:endParaRPr>
          </a:p>
        </p:txBody>
      </p:sp>
      <p:pic>
        <p:nvPicPr>
          <p:cNvPr id="18" name="Picture 6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65031" y="6568474"/>
            <a:ext cx="6013938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86556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6363" indent="-233362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988" indent="-230188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·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11388" y="6458073"/>
            <a:ext cx="65151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1166" y="1412776"/>
            <a:ext cx="829151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58042" y="6426174"/>
            <a:ext cx="441325" cy="2431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3871658A-A99B-45EB-ABD7-64F107C33EEB}" type="slidenum">
              <a:rPr lang="fr-CH" smtClean="0">
                <a:solidFill>
                  <a:srgbClr val="1E1E1E"/>
                </a:solidFill>
              </a:rPr>
              <a:pPr>
                <a:defRPr/>
              </a:pPr>
              <a:t>‹#›</a:t>
            </a:fld>
            <a:endParaRPr lang="fr-CH">
              <a:solidFill>
                <a:srgbClr val="1E1E1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95288" y="1038746"/>
            <a:ext cx="8353425" cy="0"/>
          </a:xfrm>
          <a:prstGeom prst="line">
            <a:avLst/>
          </a:prstGeom>
          <a:ln w="12700">
            <a:solidFill>
              <a:srgbClr val="BBBB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95288" y="6301376"/>
            <a:ext cx="8353425" cy="0"/>
          </a:xfrm>
          <a:prstGeom prst="line">
            <a:avLst/>
          </a:prstGeom>
          <a:ln w="12700">
            <a:solidFill>
              <a:srgbClr val="BBBB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 Título"/>
          <p:cNvSpPr txBox="1">
            <a:spLocks/>
          </p:cNvSpPr>
          <p:nvPr userDrawn="1"/>
        </p:nvSpPr>
        <p:spPr bwMode="auto">
          <a:xfrm>
            <a:off x="0" y="188640"/>
            <a:ext cx="8940924" cy="95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srgbClr val="1E1E1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20137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SimHei" pitchFamily="49" charset="-122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SimHei" pitchFamily="49" charset="-122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SimHei" pitchFamily="49" charset="-122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SimHei" pitchFamily="49" charset="-122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SimHei" pitchFamily="49" charset="-122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SimHei" pitchFamily="49" charset="-122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SimHei" pitchFamily="49" charset="-122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SimHei" pitchFamily="49" charset="-122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11388" y="6458073"/>
            <a:ext cx="65151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1166" y="1412776"/>
            <a:ext cx="829151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5913" y="6458073"/>
            <a:ext cx="1079823" cy="179388"/>
          </a:xfrm>
          <a:prstGeom prst="rect">
            <a:avLst/>
          </a:prstGeom>
        </p:spPr>
        <p:txBody>
          <a:bodyPr vert="horz" lIns="72000" tIns="36000" rIns="72000" bIns="3600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1E1E1E"/>
                </a:solidFill>
              </a:rPr>
              <a:t>Day Month Year</a:t>
            </a:r>
            <a:endParaRPr lang="fr-CH" dirty="0">
              <a:solidFill>
                <a:srgbClr val="1E1E1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7974" y="6458073"/>
            <a:ext cx="807641" cy="179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CH" dirty="0" smtClean="0">
                <a:solidFill>
                  <a:srgbClr val="1E1E1E"/>
                </a:solidFill>
              </a:rPr>
              <a:t>Place</a:t>
            </a:r>
            <a:endParaRPr lang="fr-CH" dirty="0">
              <a:solidFill>
                <a:srgbClr val="1E1E1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58042" y="6426174"/>
            <a:ext cx="441325" cy="2431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3871658A-A99B-45EB-ABD7-64F107C33EEB}" type="slidenum">
              <a:rPr lang="fr-CH" smtClean="0">
                <a:solidFill>
                  <a:srgbClr val="1E1E1E"/>
                </a:solidFill>
              </a:rPr>
              <a:pPr>
                <a:defRPr/>
              </a:pPr>
              <a:t>‹#›</a:t>
            </a:fld>
            <a:endParaRPr lang="fr-CH">
              <a:solidFill>
                <a:srgbClr val="1E1E1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95288" y="1038746"/>
            <a:ext cx="8353425" cy="0"/>
          </a:xfrm>
          <a:prstGeom prst="line">
            <a:avLst/>
          </a:prstGeom>
          <a:ln w="12700">
            <a:solidFill>
              <a:srgbClr val="BBBB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95288" y="6301376"/>
            <a:ext cx="8353425" cy="0"/>
          </a:xfrm>
          <a:prstGeom prst="line">
            <a:avLst/>
          </a:prstGeom>
          <a:ln w="12700">
            <a:solidFill>
              <a:srgbClr val="BBBB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 Título"/>
          <p:cNvSpPr txBox="1">
            <a:spLocks/>
          </p:cNvSpPr>
          <p:nvPr userDrawn="1"/>
        </p:nvSpPr>
        <p:spPr bwMode="auto">
          <a:xfrm>
            <a:off x="0" y="188640"/>
            <a:ext cx="8940924" cy="95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srgbClr val="1E1E1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7240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SimHei" pitchFamily="49" charset="-122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SimHei" pitchFamily="49" charset="-122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SimHei" pitchFamily="49" charset="-122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SimHei" pitchFamily="49" charset="-122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SimHei" pitchFamily="49" charset="-122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SimHei" pitchFamily="49" charset="-122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SimHei" pitchFamily="49" charset="-122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SimHei" pitchFamily="49" charset="-122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/>
          </p:cNvGraphicFramePr>
          <p:nvPr>
            <p:custDataLst>
              <p:tags r:id="rId9"/>
            </p:custDataLst>
          </p:nvPr>
        </p:nvGraphicFramePr>
        <p:xfrm>
          <a:off x="0" y="0"/>
          <a:ext cx="146538" cy="158750"/>
        </p:xfrm>
        <a:graphic>
          <a:graphicData uri="http://schemas.openxmlformats.org/presentationml/2006/ole">
            <p:oleObj spid="_x0000_s36902" name="think-cell Slide" r:id="rId15" imgW="6350000" imgH="6350000" progId="">
              <p:embed/>
            </p:oleObj>
          </a:graphicData>
        </a:graphic>
      </p:graphicFrame>
      <p:pic>
        <p:nvPicPr>
          <p:cNvPr id="14" name="Picture 26" descr="multilanguage_banne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647831" y="6394768"/>
            <a:ext cx="584835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Line 22"/>
          <p:cNvSpPr>
            <a:spLocks noChangeShapeType="1"/>
          </p:cNvSpPr>
          <p:nvPr/>
        </p:nvSpPr>
        <p:spPr bwMode="auto">
          <a:xfrm flipV="1">
            <a:off x="422031" y="6370320"/>
            <a:ext cx="8299938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22031" y="162000"/>
            <a:ext cx="8301046" cy="83160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7" name="FooterSimple"/>
          <p:cNvSpPr/>
          <p:nvPr>
            <p:custDataLst>
              <p:tags r:id="rId11"/>
            </p:custDataLst>
          </p:nvPr>
        </p:nvSpPr>
        <p:spPr>
          <a:xfrm>
            <a:off x="422032" y="6699600"/>
            <a:ext cx="594831" cy="1077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r>
              <a:rPr lang="en-GB" sz="700" smtClean="0">
                <a:solidFill>
                  <a:srgbClr val="808080"/>
                </a:solidFill>
              </a:rPr>
              <a:t>20130225_SteerCo_v4.pptx</a:t>
            </a:r>
            <a:endParaRPr lang="en-GB" sz="700" dirty="0">
              <a:solidFill>
                <a:srgbClr val="808080"/>
              </a:solidFill>
            </a:endParaRPr>
          </a:p>
        </p:txBody>
      </p:sp>
      <p:sp>
        <p:nvSpPr>
          <p:cNvPr id="10" name="TextBox 9"/>
          <p:cNvSpPr txBox="1"/>
          <p:nvPr>
            <p:custDataLst>
              <p:tags r:id="rId12"/>
            </p:custDataLst>
          </p:nvPr>
        </p:nvSpPr>
        <p:spPr>
          <a:xfrm>
            <a:off x="8546954" y="6508677"/>
            <a:ext cx="175846" cy="127000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noAutofit/>
          </a:bodyPr>
          <a:lstStyle/>
          <a:p>
            <a:pPr algn="r">
              <a:defRPr/>
            </a:pPr>
            <a:fld id="{9D53E389-1311-4796-9190-1F74A8EADEA2}" type="slidenum">
              <a:rPr lang="en-GB" sz="1000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GB" sz="1000" smtClean="0">
              <a:solidFill>
                <a:srgbClr val="000000"/>
              </a:solidFill>
            </a:endParaRPr>
          </a:p>
          <a:p>
            <a:endParaRPr lang="en-GB" sz="1000" dirty="0" smtClean="0">
              <a:solidFill>
                <a:srgbClr val="000000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22031" y="1508760"/>
            <a:ext cx="8305566" cy="45902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0" name="Line 22"/>
          <p:cNvSpPr>
            <a:spLocks noChangeShapeType="1"/>
          </p:cNvSpPr>
          <p:nvPr/>
        </p:nvSpPr>
        <p:spPr bwMode="auto">
          <a:xfrm flipV="1">
            <a:off x="422031" y="1015018"/>
            <a:ext cx="8299938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6" name="Rectangle 2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3609412" y="73025"/>
            <a:ext cx="1925207" cy="18466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GB" sz="1200" b="1" smtClean="0">
                <a:solidFill>
                  <a:srgbClr val="CC2222"/>
                </a:solidFill>
                <a:cs typeface="Arial" pitchFamily="34" charset="0"/>
              </a:rPr>
              <a:t>Draft—for discussion only</a:t>
            </a:r>
            <a:endParaRPr lang="en-GB" sz="1200" b="1" dirty="0">
              <a:solidFill>
                <a:srgbClr val="CC222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06176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6363" indent="-233362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988" indent="-230188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·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49.xml"/><Relationship Id="rId3" Type="http://schemas.openxmlformats.org/officeDocument/2006/relationships/package" Target="../embeddings/Microsoft_Excel_Sheet2.xlsx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4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noFill/>
          <a:ln/>
        </p:spPr>
        <p:txBody>
          <a:bodyPr/>
          <a:lstStyle/>
          <a:p>
            <a:pPr lvl="0">
              <a:spcBef>
                <a:spcPts val="0"/>
              </a:spcBef>
              <a:defRPr/>
            </a:pPr>
            <a:r>
              <a:rPr lang="en-US" dirty="0" smtClean="0">
                <a:solidFill>
                  <a:srgbClr val="000000"/>
                </a:solidFill>
              </a:rPr>
              <a:t>Gender Equality Strategy with the NFM</a:t>
            </a:r>
          </a:p>
        </p:txBody>
      </p:sp>
      <p:sp>
        <p:nvSpPr>
          <p:cNvPr id="15" name="Oval 2"/>
          <p:cNvSpPr>
            <a:spLocks noChangeArrowheads="1"/>
          </p:cNvSpPr>
          <p:nvPr/>
        </p:nvSpPr>
        <p:spPr bwMode="gray">
          <a:xfrm>
            <a:off x="55082" y="21807"/>
            <a:ext cx="258907" cy="280483"/>
          </a:xfrm>
          <a:prstGeom prst="ellipse">
            <a:avLst/>
          </a:prstGeom>
          <a:solidFill>
            <a:srgbClr val="0066BB"/>
          </a:solidFill>
          <a:ln w="9525" algn="ctr">
            <a:solidFill>
              <a:srgbClr val="95C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1329" b="1" kern="0" dirty="0" smtClean="0">
                <a:solidFill>
                  <a:srgbClr val="FFFFFF"/>
                </a:solidFill>
                <a:cs typeface="Arial"/>
              </a:rPr>
              <a:t>2</a:t>
            </a:r>
            <a:endParaRPr lang="en-US" sz="1329" b="1" kern="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9516" y="37449"/>
            <a:ext cx="23902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200" b="1" dirty="0">
                <a:solidFill>
                  <a:schemeClr val="bg1">
                    <a:lumMod val="85000"/>
                  </a:schemeClr>
                </a:solidFill>
                <a:cs typeface="Arial"/>
              </a:rPr>
              <a:t>Preparations for SIIC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31876" y="3658344"/>
            <a:ext cx="6763583" cy="1066800"/>
          </a:xfrm>
        </p:spPr>
        <p:txBody>
          <a:bodyPr/>
          <a:lstStyle/>
          <a:p>
            <a:r>
              <a:rPr lang="en-US" dirty="0" smtClean="0"/>
              <a:t>11 July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9793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Back-up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1E1E1E"/>
                </a:solidFill>
              </a:rPr>
              <a:t>Day Month Year</a:t>
            </a:r>
            <a:endParaRPr lang="fr-CH">
              <a:solidFill>
                <a:srgbClr val="1E1E1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H" smtClean="0">
                <a:solidFill>
                  <a:srgbClr val="1E1E1E"/>
                </a:solidFill>
              </a:rPr>
              <a:t>Place</a:t>
            </a:r>
            <a:endParaRPr lang="fr-CH">
              <a:solidFill>
                <a:srgbClr val="1E1E1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43CBED-2BEC-4CFC-A1B0-F6ACC84F5B07}" type="slidenum">
              <a:rPr lang="fr-CH" smtClean="0">
                <a:solidFill>
                  <a:srgbClr val="1E1E1E"/>
                </a:solidFill>
              </a:rPr>
              <a:pPr>
                <a:defRPr/>
              </a:pPr>
              <a:t>10</a:t>
            </a:fld>
            <a:endParaRPr lang="fr-CH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77352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Illustrative “limited GES influence”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1E1E1E"/>
                </a:solidFill>
              </a:rPr>
              <a:t>Day Month Year</a:t>
            </a:r>
            <a:endParaRPr lang="fr-CH">
              <a:solidFill>
                <a:srgbClr val="1E1E1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H" smtClean="0">
                <a:solidFill>
                  <a:srgbClr val="1E1E1E"/>
                </a:solidFill>
              </a:rPr>
              <a:t>Place</a:t>
            </a:r>
            <a:endParaRPr lang="fr-CH">
              <a:solidFill>
                <a:srgbClr val="1E1E1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43CBED-2BEC-4CFC-A1B0-F6ACC84F5B07}" type="slidenum">
              <a:rPr lang="fr-CH" smtClean="0">
                <a:solidFill>
                  <a:srgbClr val="1E1E1E"/>
                </a:solidFill>
              </a:rPr>
              <a:pPr>
                <a:defRPr/>
              </a:pPr>
              <a:t>11</a:t>
            </a:fld>
            <a:endParaRPr lang="fr-CH">
              <a:solidFill>
                <a:srgbClr val="1E1E1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052736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Women’s limited participation in the Global Fund decision-making at country level: CCM participation (data as of 2012)</a:t>
            </a:r>
            <a:endParaRPr lang="en-U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11759951"/>
              </p:ext>
            </p:extLst>
          </p:nvPr>
        </p:nvGraphicFramePr>
        <p:xfrm>
          <a:off x="107504" y="1844824"/>
          <a:ext cx="892899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93266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Illustrative “limited GES influence”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1E1E1E"/>
                </a:solidFill>
              </a:rPr>
              <a:t>Day Month Year</a:t>
            </a:r>
            <a:endParaRPr lang="fr-CH">
              <a:solidFill>
                <a:srgbClr val="1E1E1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H" smtClean="0">
                <a:solidFill>
                  <a:srgbClr val="1E1E1E"/>
                </a:solidFill>
              </a:rPr>
              <a:t>Place</a:t>
            </a:r>
            <a:endParaRPr lang="fr-CH">
              <a:solidFill>
                <a:srgbClr val="1E1E1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43CBED-2BEC-4CFC-A1B0-F6ACC84F5B07}" type="slidenum">
              <a:rPr lang="fr-CH" smtClean="0">
                <a:solidFill>
                  <a:srgbClr val="1E1E1E"/>
                </a:solidFill>
              </a:rPr>
              <a:pPr>
                <a:defRPr/>
              </a:pPr>
              <a:t>12</a:t>
            </a:fld>
            <a:endParaRPr lang="fr-CH">
              <a:solidFill>
                <a:srgbClr val="1E1E1E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80283058"/>
              </p:ext>
            </p:extLst>
          </p:nvPr>
        </p:nvGraphicFramePr>
        <p:xfrm>
          <a:off x="323528" y="1628800"/>
          <a:ext cx="8419764" cy="3744416"/>
        </p:xfrm>
        <a:graphic>
          <a:graphicData uri="http://schemas.openxmlformats.org/presentationml/2006/ole">
            <p:oleObj spid="_x0000_s38920" name="Worksheet" r:id="rId3" imgW="5181600" imgH="2311400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59603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43CBED-2BEC-4CFC-A1B0-F6ACC84F5B07}" type="slidenum">
              <a:rPr lang="fr-CH" smtClean="0">
                <a:solidFill>
                  <a:srgbClr val="1E1E1E"/>
                </a:solidFill>
              </a:rPr>
              <a:pPr>
                <a:defRPr/>
              </a:pPr>
              <a:t>13</a:t>
            </a:fld>
            <a:endParaRPr lang="fr-CH">
              <a:solidFill>
                <a:srgbClr val="1E1E1E"/>
              </a:solidFill>
            </a:endParaRPr>
          </a:p>
        </p:txBody>
      </p:sp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xfrm>
            <a:off x="444786" y="188640"/>
            <a:ext cx="8289925" cy="792088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New GES Implementation Plan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9025" y="1124744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E1E1E"/>
                </a:solidFill>
              </a:rPr>
              <a:t>Initial consultation with the partners (technical partners, global CSO networks, key gender/RMNCH advocates) recommends:</a:t>
            </a:r>
            <a:endParaRPr lang="en-US" sz="2000" b="1" dirty="0">
              <a:solidFill>
                <a:srgbClr val="1E1E1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2150854"/>
            <a:ext cx="87849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i="1" dirty="0" smtClean="0">
                <a:solidFill>
                  <a:srgbClr val="1E1E1E"/>
                </a:solidFill>
              </a:rPr>
              <a:t>New Implementation Plan should be developed to achieve “increased funding” outcomes, with more grants addressing gender inequalities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i="1" dirty="0" smtClean="0">
              <a:solidFill>
                <a:srgbClr val="1E1E1E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1E1E1E"/>
                </a:solidFill>
              </a:rPr>
              <a:t>In line with the Global Fund </a:t>
            </a:r>
            <a:r>
              <a:rPr lang="en-US" i="1" dirty="0" smtClean="0">
                <a:solidFill>
                  <a:srgbClr val="1E1E1E"/>
                </a:solidFill>
              </a:rPr>
              <a:t>Strategy 2012-2016 </a:t>
            </a:r>
            <a:r>
              <a:rPr lang="en-US" u="sng" dirty="0" smtClean="0">
                <a:solidFill>
                  <a:srgbClr val="1E1E1E"/>
                </a:solidFill>
              </a:rPr>
              <a:t>SO </a:t>
            </a:r>
            <a:r>
              <a:rPr lang="en-US" u="sng" dirty="0">
                <a:solidFill>
                  <a:srgbClr val="1E1E1E"/>
                </a:solidFill>
              </a:rPr>
              <a:t>4.3 </a:t>
            </a:r>
            <a:r>
              <a:rPr lang="en-US" u="sng" dirty="0" smtClean="0">
                <a:solidFill>
                  <a:srgbClr val="1E1E1E"/>
                </a:solidFill>
              </a:rPr>
              <a:t>Increase </a:t>
            </a:r>
            <a:r>
              <a:rPr lang="en-US" u="sng" dirty="0">
                <a:solidFill>
                  <a:srgbClr val="1E1E1E"/>
                </a:solidFill>
              </a:rPr>
              <a:t>investment in programs that address rights-related barriers to access (including those relating to gender inequality</a:t>
            </a:r>
            <a:r>
              <a:rPr lang="en-US" u="sng" dirty="0" smtClean="0">
                <a:solidFill>
                  <a:srgbClr val="1E1E1E"/>
                </a:solidFill>
              </a:rPr>
              <a:t>)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u="sng" dirty="0" smtClean="0">
              <a:solidFill>
                <a:srgbClr val="1E1E1E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1E1E1E"/>
                </a:solidFill>
              </a:rPr>
              <a:t>Not being prescriptive – in order to avoid tokenistic tick-box approach, to be fully bought-in by all country stakeholders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 smtClean="0">
              <a:solidFill>
                <a:srgbClr val="1E1E1E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1E1E1E"/>
                </a:solidFill>
              </a:rPr>
              <a:t>Working with partners to further mainstream gender in the NSPs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rgbClr val="1E1E1E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GB" dirty="0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8620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43CBED-2BEC-4CFC-A1B0-F6ACC84F5B07}" type="slidenum">
              <a:rPr lang="fr-CH" smtClean="0">
                <a:solidFill>
                  <a:srgbClr val="1E1E1E"/>
                </a:solidFill>
              </a:rPr>
              <a:pPr>
                <a:defRPr/>
              </a:pPr>
              <a:t>2</a:t>
            </a:fld>
            <a:endParaRPr lang="fr-CH">
              <a:solidFill>
                <a:srgbClr val="1E1E1E"/>
              </a:solidFill>
            </a:endParaRPr>
          </a:p>
        </p:txBody>
      </p:sp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xfrm>
            <a:off x="419106" y="116632"/>
            <a:ext cx="8289925" cy="936104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Global Fund Gender Equality Strategy (2008)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7155" y="1196752"/>
            <a:ext cx="8625333" cy="496855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000" b="1" dirty="0" smtClean="0"/>
              <a:t>Overall aim of the GES</a:t>
            </a:r>
          </a:p>
          <a:p>
            <a:pPr lvl="1">
              <a:buFontTx/>
              <a:buChar char="-"/>
            </a:pPr>
            <a:r>
              <a:rPr lang="en-US" sz="1800" dirty="0" smtClean="0"/>
              <a:t>Fund proposals that scale-up services that reduce </a:t>
            </a:r>
            <a:br>
              <a:rPr lang="en-US" sz="1800" dirty="0" smtClean="0"/>
            </a:br>
            <a:r>
              <a:rPr lang="en-US" sz="1800" dirty="0" smtClean="0"/>
              <a:t>gender-related risks and vulnerabilities</a:t>
            </a:r>
          </a:p>
          <a:p>
            <a:pPr lvl="1">
              <a:buFontTx/>
              <a:buChar char="-"/>
            </a:pPr>
            <a:r>
              <a:rPr lang="en-US" sz="1800" dirty="0" smtClean="0"/>
              <a:t>Decrease the burden of diseases for those most-at-risk</a:t>
            </a:r>
          </a:p>
          <a:p>
            <a:pPr lvl="1">
              <a:buFontTx/>
              <a:buChar char="-"/>
            </a:pPr>
            <a:r>
              <a:rPr lang="en-US" sz="1800" dirty="0" smtClean="0"/>
              <a:t>Mitigate the impact of the diseases</a:t>
            </a:r>
          </a:p>
          <a:p>
            <a:pPr lvl="1">
              <a:buFontTx/>
              <a:buChar char="-"/>
            </a:pPr>
            <a:r>
              <a:rPr lang="en-US" sz="1800" dirty="0" smtClean="0"/>
              <a:t>Address structural inequalities and discrimination</a:t>
            </a:r>
          </a:p>
          <a:p>
            <a:pPr lvl="1">
              <a:buFontTx/>
              <a:buChar char="-"/>
            </a:pPr>
            <a:endParaRPr lang="en-US" sz="1600" dirty="0" smtClean="0"/>
          </a:p>
          <a:p>
            <a:pPr>
              <a:buFont typeface="Wingdings" pitchFamily="2" charset="2"/>
              <a:buChar char="Ø"/>
            </a:pPr>
            <a:r>
              <a:rPr lang="en-US" sz="2000" b="1" dirty="0" smtClean="0"/>
              <a:t>4 focus areas of the GES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/>
              <a:t>Ensure that the Global Fund’s policies, procedures and </a:t>
            </a:r>
            <a:br>
              <a:rPr lang="en-US" sz="1800" dirty="0" smtClean="0"/>
            </a:br>
            <a:r>
              <a:rPr lang="en-US" sz="1800" dirty="0" smtClean="0"/>
              <a:t>structures effectively support programs that address </a:t>
            </a:r>
            <a:br>
              <a:rPr lang="en-US" sz="1800" dirty="0" smtClean="0"/>
            </a:br>
            <a:r>
              <a:rPr lang="en-US" sz="1800" dirty="0" smtClean="0"/>
              <a:t>gender inequalities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/>
              <a:t>Establish and strengthen partnerships for effectively support development and implementation of programs addressing gender inequalities and reduce women’s and girls’ vulnerabilities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/>
              <a:t>Robust communications and advocacy strategy to promote the GES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/>
              <a:t>Provide leadership to support and advance the GES</a:t>
            </a:r>
          </a:p>
          <a:p>
            <a:endParaRPr lang="en-US" sz="1200" dirty="0" smtClean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96755"/>
            <a:ext cx="2178124" cy="307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0173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43CBED-2BEC-4CFC-A1B0-F6ACC84F5B07}" type="slidenum">
              <a:rPr lang="fr-CH" smtClean="0">
                <a:solidFill>
                  <a:srgbClr val="1E1E1E"/>
                </a:solidFill>
              </a:rPr>
              <a:pPr>
                <a:defRPr/>
              </a:pPr>
              <a:t>3</a:t>
            </a:fld>
            <a:endParaRPr lang="fr-CH">
              <a:solidFill>
                <a:srgbClr val="1E1E1E"/>
              </a:solidFill>
            </a:endParaRPr>
          </a:p>
        </p:txBody>
      </p:sp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xfrm>
            <a:off x="419106" y="116632"/>
            <a:ext cx="8545382" cy="936104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4 focus areas of the GES: </a:t>
            </a:r>
            <a:r>
              <a:rPr lang="en-US" dirty="0" smtClean="0"/>
              <a:t>Expected outcomes (2009-2012)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7155" y="1196752"/>
            <a:ext cx="8625333" cy="4968552"/>
          </a:xfrm>
        </p:spPr>
        <p:txBody>
          <a:bodyPr/>
          <a:lstStyle/>
          <a:p>
            <a:pPr marL="800100" lvl="1" indent="-342900">
              <a:buFont typeface="+mj-lt"/>
              <a:buAutoNum type="arabicPeriod"/>
            </a:pPr>
            <a:r>
              <a:rPr lang="en-US" sz="2000" dirty="0" smtClean="0"/>
              <a:t>Ensure that the Global Fund’s policies, procedures and structures effectively support programs that address gender inequalities</a:t>
            </a:r>
          </a:p>
          <a:p>
            <a:pPr marL="1200150" lvl="2" indent="-342900"/>
            <a:r>
              <a:rPr lang="en-US" sz="1600" dirty="0" smtClean="0"/>
              <a:t>Proposals to include sex- and age-disaggregated data and evidence-based gender analysis</a:t>
            </a:r>
          </a:p>
          <a:p>
            <a:pPr marL="1200150" lvl="2" indent="-342900"/>
            <a:r>
              <a:rPr lang="en-US" sz="1600" dirty="0" smtClean="0"/>
              <a:t>Adapt proposal questions to include clear direct link to gender </a:t>
            </a:r>
          </a:p>
          <a:p>
            <a:pPr marL="1200150" lvl="2" indent="-342900"/>
            <a:r>
              <a:rPr lang="en-US" sz="1600" dirty="0" smtClean="0"/>
              <a:t>Gender guidelines (information note) for applicants to be developed/revised</a:t>
            </a:r>
          </a:p>
          <a:p>
            <a:pPr marL="1200150" lvl="2" indent="-342900"/>
            <a:r>
              <a:rPr lang="en-US" sz="1600" dirty="0" smtClean="0"/>
              <a:t>Strengthened CCM capacity and experience related to gender </a:t>
            </a:r>
          </a:p>
          <a:p>
            <a:pPr marL="1200150" lvl="2" indent="-342900"/>
            <a:r>
              <a:rPr lang="en-US" sz="1600" dirty="0" smtClean="0"/>
              <a:t>Ensuring TRP capacities on gender</a:t>
            </a:r>
          </a:p>
          <a:p>
            <a:pPr marL="1200150" lvl="2" indent="-342900"/>
            <a:r>
              <a:rPr lang="en-US" sz="1600" dirty="0" smtClean="0"/>
              <a:t>Tracking progress (impact and investment) with sex-disaggregated data </a:t>
            </a:r>
          </a:p>
          <a:p>
            <a:pPr marL="857250" lvl="2" indent="0">
              <a:buNone/>
            </a:pPr>
            <a:endParaRPr lang="en-US" sz="1600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/>
              <a:t>Establish and strengthen partnerships for effectively support development and implementation of programs addressing gender inequalities and reduce women’s and girls’ vulnerabilities</a:t>
            </a:r>
          </a:p>
          <a:p>
            <a:pPr lvl="2"/>
            <a:r>
              <a:rPr lang="en-US" sz="1600" dirty="0" smtClean="0"/>
              <a:t>Partnership framework include “gender” in the key area of partnerships</a:t>
            </a:r>
          </a:p>
          <a:p>
            <a:pPr lvl="2"/>
            <a:r>
              <a:rPr lang="en-US" sz="1600" dirty="0" smtClean="0"/>
              <a:t>Partners provide technical support to countries in gender area during proposal development</a:t>
            </a:r>
          </a:p>
          <a:p>
            <a:pPr lvl="2"/>
            <a:endParaRPr lang="en-US" sz="1600" dirty="0" smtClean="0"/>
          </a:p>
          <a:p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8765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43CBED-2BEC-4CFC-A1B0-F6ACC84F5B07}" type="slidenum">
              <a:rPr lang="fr-CH" smtClean="0">
                <a:solidFill>
                  <a:srgbClr val="1E1E1E"/>
                </a:solidFill>
              </a:rPr>
              <a:pPr>
                <a:defRPr/>
              </a:pPr>
              <a:t>4</a:t>
            </a:fld>
            <a:endParaRPr lang="fr-CH">
              <a:solidFill>
                <a:srgbClr val="1E1E1E"/>
              </a:solidFill>
            </a:endParaRPr>
          </a:p>
        </p:txBody>
      </p:sp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xfrm>
            <a:off x="419106" y="116632"/>
            <a:ext cx="8545382" cy="936104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4 focus areas of the GES: </a:t>
            </a:r>
            <a:r>
              <a:rPr lang="en-US" dirty="0" smtClean="0"/>
              <a:t>Expected outcomes (2009-2012)</a:t>
            </a:r>
            <a:br>
              <a:rPr lang="en-US" dirty="0" smtClean="0"/>
            </a:br>
            <a:r>
              <a:rPr lang="en-US" dirty="0" smtClean="0"/>
              <a:t>Cont’d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7155" y="1196752"/>
            <a:ext cx="8625333" cy="4968552"/>
          </a:xfrm>
        </p:spPr>
        <p:txBody>
          <a:bodyPr/>
          <a:lstStyle/>
          <a:p>
            <a:pPr marL="457200" lvl="1" indent="0">
              <a:buNone/>
            </a:pPr>
            <a:r>
              <a:rPr lang="en-US" sz="2000" dirty="0" smtClean="0">
                <a:solidFill>
                  <a:srgbClr val="1E1E1E"/>
                </a:solidFill>
              </a:rPr>
              <a:t>3. Robust </a:t>
            </a:r>
            <a:r>
              <a:rPr lang="en-US" sz="2000" dirty="0">
                <a:solidFill>
                  <a:srgbClr val="1E1E1E"/>
                </a:solidFill>
              </a:rPr>
              <a:t>communications and advocacy strategy to promote the </a:t>
            </a:r>
            <a:r>
              <a:rPr lang="en-US" sz="2000" dirty="0" smtClean="0">
                <a:solidFill>
                  <a:srgbClr val="1E1E1E"/>
                </a:solidFill>
              </a:rPr>
              <a:t>GES</a:t>
            </a:r>
          </a:p>
          <a:p>
            <a:pPr marL="1200150" lvl="2" indent="-342900"/>
            <a:r>
              <a:rPr lang="en-US" sz="1600" dirty="0" smtClean="0"/>
              <a:t>GES and relevant tools supporting implementation are reinforced and communicated</a:t>
            </a:r>
          </a:p>
          <a:p>
            <a:pPr marL="1200150" lvl="2" indent="-342900"/>
            <a:r>
              <a:rPr lang="en-US" sz="1600" dirty="0" smtClean="0"/>
              <a:t>Cooperate communications package for GE messages for staff and stakeholders</a:t>
            </a:r>
          </a:p>
          <a:p>
            <a:pPr marL="857250" lvl="2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r>
              <a:rPr lang="en-US" sz="2000" dirty="0" smtClean="0">
                <a:solidFill>
                  <a:srgbClr val="1E1E1E"/>
                </a:solidFill>
              </a:rPr>
              <a:t>4. Provide </a:t>
            </a:r>
            <a:r>
              <a:rPr lang="en-US" sz="2000" dirty="0">
                <a:solidFill>
                  <a:srgbClr val="1E1E1E"/>
                </a:solidFill>
              </a:rPr>
              <a:t>leadership to support and advance the GES</a:t>
            </a:r>
          </a:p>
          <a:p>
            <a:pPr lvl="2"/>
            <a:r>
              <a:rPr lang="en-US" sz="1600" dirty="0" smtClean="0"/>
              <a:t>Strengthened gender expertise within the Secretariat, to be accessible to stakeholders</a:t>
            </a:r>
          </a:p>
          <a:p>
            <a:pPr lvl="2"/>
            <a:r>
              <a:rPr lang="en-US" sz="1600" dirty="0" smtClean="0"/>
              <a:t>Global Fund staff management and culture reflects gender equality and family-friendly policy</a:t>
            </a:r>
          </a:p>
          <a:p>
            <a:pPr lvl="2"/>
            <a:r>
              <a:rPr lang="en-US" sz="1600" dirty="0" smtClean="0"/>
              <a:t>Effective high-level monitoring of GES</a:t>
            </a:r>
          </a:p>
          <a:p>
            <a:pPr lvl="2"/>
            <a:r>
              <a:rPr lang="en-US" sz="1600" dirty="0" smtClean="0"/>
              <a:t>Strong commitment and leadership from all members of the Global Fund Board in advocating for gender equality</a:t>
            </a:r>
          </a:p>
          <a:p>
            <a:pPr lvl="2"/>
            <a:endParaRPr lang="en-US" sz="1600" dirty="0" smtClean="0"/>
          </a:p>
          <a:p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7754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43CBED-2BEC-4CFC-A1B0-F6ACC84F5B07}" type="slidenum">
              <a:rPr lang="fr-CH" smtClean="0">
                <a:solidFill>
                  <a:srgbClr val="1E1E1E"/>
                </a:solidFill>
              </a:rPr>
              <a:pPr>
                <a:defRPr/>
              </a:pPr>
              <a:t>5</a:t>
            </a:fld>
            <a:endParaRPr lang="fr-CH">
              <a:solidFill>
                <a:srgbClr val="1E1E1E"/>
              </a:solidFill>
            </a:endParaRPr>
          </a:p>
        </p:txBody>
      </p:sp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xfrm>
            <a:off x="444786" y="188640"/>
            <a:ext cx="8289925" cy="792088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Good strategies, sub-optimal implementation</a:t>
            </a:r>
            <a:endParaRPr lang="en-US" dirty="0"/>
          </a:p>
        </p:txBody>
      </p:sp>
      <p:sp>
        <p:nvSpPr>
          <p:cNvPr id="9" name="6 Marcador de contenido"/>
          <p:cNvSpPr txBox="1">
            <a:spLocks/>
          </p:cNvSpPr>
          <p:nvPr/>
        </p:nvSpPr>
        <p:spPr bwMode="auto">
          <a:xfrm>
            <a:off x="380067" y="1628802"/>
            <a:ext cx="861991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i="1" dirty="0">
                <a:solidFill>
                  <a:srgbClr val="1E1E1E"/>
                </a:solidFill>
              </a:rPr>
              <a:t>The two strategies set an important precedent – these are the first thematic priorities of the world’s first financing mechanism for AIDS, TB &amp; Malaria.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i="1" dirty="0">
                <a:solidFill>
                  <a:srgbClr val="1E1E1E"/>
                </a:solidFill>
              </a:rPr>
              <a:t>Still early in the process, but the Global Fund has not consistently prioritized the two strategies’ implementation, as would have been expected</a:t>
            </a:r>
            <a:r>
              <a:rPr lang="en-US" i="1" dirty="0" smtClean="0">
                <a:solidFill>
                  <a:srgbClr val="1E1E1E"/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i="1" dirty="0"/>
              <a:t>No need for major GF Board review of the two strategies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i="1" dirty="0">
                <a:solidFill>
                  <a:srgbClr val="FF0000"/>
                </a:solidFill>
              </a:rPr>
              <a:t>Prioritize implementation, not policy refinement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i="1" dirty="0">
                <a:solidFill>
                  <a:srgbClr val="1E1E1E"/>
                </a:solidFill>
              </a:rPr>
              <a:t>Accountability of GF structures </a:t>
            </a:r>
            <a:r>
              <a:rPr lang="en-US" i="1" dirty="0" smtClean="0">
                <a:solidFill>
                  <a:srgbClr val="1E1E1E"/>
                </a:solidFill>
              </a:rPr>
              <a:t>to </a:t>
            </a:r>
            <a:r>
              <a:rPr lang="en-US" i="1" dirty="0">
                <a:solidFill>
                  <a:srgbClr val="1E1E1E"/>
                </a:solidFill>
              </a:rPr>
              <a:t>populations </a:t>
            </a:r>
            <a:r>
              <a:rPr lang="en-US" i="1" dirty="0" smtClean="0">
                <a:solidFill>
                  <a:srgbClr val="1E1E1E"/>
                </a:solidFill>
              </a:rPr>
              <a:t>affected need to be strengthened</a:t>
            </a:r>
            <a:endParaRPr lang="en-US" i="1" dirty="0">
              <a:solidFill>
                <a:srgbClr val="1E1E1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62898" y="5977221"/>
            <a:ext cx="5976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1E1E1E"/>
                </a:solidFill>
              </a:rPr>
              <a:t>Pangaea, Formative Evaluation of GE/SOGI Strategies of the Global Fund (2011)</a:t>
            </a:r>
            <a:endParaRPr lang="en-GB" sz="1200" b="1" dirty="0">
              <a:solidFill>
                <a:srgbClr val="1E1E1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1146230"/>
            <a:ext cx="8892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E1E1E"/>
                </a:solidFill>
              </a:rPr>
              <a:t>Findings of the External Evaluation of the GE/SOGI Strategies in 2011</a:t>
            </a:r>
            <a:endParaRPr lang="en-US" sz="2000" b="1" dirty="0">
              <a:solidFill>
                <a:srgbClr val="1E1E1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96" y="4149084"/>
            <a:ext cx="91085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b="1" dirty="0" smtClean="0">
                <a:solidFill>
                  <a:srgbClr val="1E1E1E"/>
                </a:solidFill>
              </a:rPr>
              <a:t>Recommendations for the Global Fund to develop operational plans (</a:t>
            </a:r>
            <a:r>
              <a:rPr lang="en-US" b="1" dirty="0">
                <a:solidFill>
                  <a:srgbClr val="1E1E1E"/>
                </a:solidFill>
              </a:rPr>
              <a:t>Expanding SOGI to MARPs focus) </a:t>
            </a:r>
            <a:r>
              <a:rPr lang="en-US" b="1" dirty="0" smtClean="0">
                <a:solidFill>
                  <a:srgbClr val="1E1E1E"/>
                </a:solidFill>
              </a:rPr>
              <a:t>for: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1E1E1E"/>
                </a:solidFill>
              </a:rPr>
              <a:t>Girls &amp; Women 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 to be addressed in the Implementation plan of the GES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1E1E1E"/>
                </a:solidFill>
              </a:rPr>
              <a:t>Men who have sex with Men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1E1E1E"/>
                </a:solidFill>
              </a:rPr>
              <a:t>Transgender 			to be addressed by individual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b="1" dirty="0">
                <a:solidFill>
                  <a:srgbClr val="1E1E1E"/>
                </a:solidFill>
              </a:rPr>
              <a:t>Sex workers			</a:t>
            </a:r>
            <a:r>
              <a:rPr lang="en-US" b="1" dirty="0" smtClean="0">
                <a:solidFill>
                  <a:srgbClr val="1E1E1E"/>
                </a:solidFill>
              </a:rPr>
              <a:t>operational </a:t>
            </a:r>
            <a:r>
              <a:rPr lang="en-US" b="1" dirty="0">
                <a:solidFill>
                  <a:srgbClr val="1E1E1E"/>
                </a:solidFill>
              </a:rPr>
              <a:t>plans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1E1E1E"/>
                </a:solidFill>
              </a:rPr>
              <a:t>Injecting drug users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i="1" dirty="0" smtClean="0">
              <a:solidFill>
                <a:srgbClr val="1E1E1E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GB" dirty="0">
              <a:solidFill>
                <a:srgbClr val="1E1E1E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1187630" y="3660124"/>
            <a:ext cx="288032" cy="3449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4211960" y="5085184"/>
            <a:ext cx="341784" cy="892037"/>
          </a:xfrm>
          <a:prstGeom prst="rightBrac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4125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43CBED-2BEC-4CFC-A1B0-F6ACC84F5B07}" type="slidenum">
              <a:rPr lang="fr-CH" smtClean="0">
                <a:solidFill>
                  <a:srgbClr val="1E1E1E"/>
                </a:solidFill>
              </a:rPr>
              <a:pPr>
                <a:defRPr/>
              </a:pPr>
              <a:t>6</a:t>
            </a:fld>
            <a:endParaRPr lang="fr-CH">
              <a:solidFill>
                <a:srgbClr val="1E1E1E"/>
              </a:solidFill>
            </a:endParaRPr>
          </a:p>
        </p:txBody>
      </p:sp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xfrm>
            <a:off x="419106" y="260648"/>
            <a:ext cx="8289925" cy="792088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FYI: Secretariat “renewed commitment” in 2011</a:t>
            </a:r>
            <a:endParaRPr lang="en-US" dirty="0"/>
          </a:p>
        </p:txBody>
      </p:sp>
      <p:sp>
        <p:nvSpPr>
          <p:cNvPr id="9" name="6 Marcador de contenido"/>
          <p:cNvSpPr txBox="1">
            <a:spLocks/>
          </p:cNvSpPr>
          <p:nvPr/>
        </p:nvSpPr>
        <p:spPr bwMode="auto">
          <a:xfrm>
            <a:off x="179512" y="1052736"/>
            <a:ext cx="8856984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solidFill>
                  <a:srgbClr val="1E1E1E"/>
                </a:solidFill>
              </a:rPr>
              <a:t>Responding to the Pangaea evaluation, the Secretariat made a renewed commitment (2011, as annex to the evaluation report and in GF/B25/2) to:</a:t>
            </a:r>
            <a:br>
              <a:rPr lang="en-US" sz="1600" dirty="0" smtClean="0">
                <a:solidFill>
                  <a:srgbClr val="1E1E1E"/>
                </a:solidFill>
              </a:rPr>
            </a:br>
            <a:endParaRPr lang="en-US" sz="1600" dirty="0" smtClean="0">
              <a:solidFill>
                <a:srgbClr val="1E1E1E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1E1E1E"/>
                </a:solidFill>
              </a:rPr>
              <a:t>Recognizes implementation of GES need to be prioritized at all levels of the Secretariat and through the Global Fund Strategy 2012-2016 (with explicit linkages to equity and human rights) and in the NFM</a:t>
            </a:r>
            <a:br>
              <a:rPr lang="en-US" sz="1600" dirty="0" smtClean="0">
                <a:solidFill>
                  <a:srgbClr val="1E1E1E"/>
                </a:solidFill>
              </a:rPr>
            </a:br>
            <a:endParaRPr lang="en-US" sz="1600" dirty="0">
              <a:solidFill>
                <a:srgbClr val="1E1E1E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1E1E1E"/>
                </a:solidFill>
              </a:rPr>
              <a:t>Promises for stronger engagement with internal and external stakeholders for women and girls and key affected populations (KAPs)</a:t>
            </a:r>
          </a:p>
          <a:p>
            <a:endParaRPr lang="en-US" sz="1600" dirty="0" smtClean="0">
              <a:solidFill>
                <a:srgbClr val="1E1E1E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/>
              <a:t>Identified Secretariat’s strategic focus on women and girls in the areas of: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400" b="1" dirty="0" smtClean="0"/>
              <a:t>PMTCT and MNCH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400" b="1" dirty="0" smtClean="0"/>
              <a:t>Prevention of Gender Based Violence (GBV) and harmful gender norms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400" b="1" dirty="0" smtClean="0"/>
              <a:t>Female population of most at risk populations – especially female sex workers and drug users.</a:t>
            </a:r>
          </a:p>
          <a:p>
            <a:pPr lvl="1"/>
            <a:r>
              <a:rPr lang="en-US" sz="1400" dirty="0" smtClean="0"/>
              <a:t> 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1E1E1E"/>
                </a:solidFill>
              </a:rPr>
              <a:t>Commits supporting capacity building (including Board and TRP members), guidance and technical support, engaging CCMs in order to ensure integration of gender concerns into grants at country level</a:t>
            </a:r>
          </a:p>
          <a:p>
            <a:endParaRPr lang="en-US" sz="1600" dirty="0" smtClean="0">
              <a:solidFill>
                <a:srgbClr val="1E1E1E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1E1E1E"/>
                </a:solidFill>
              </a:rPr>
              <a:t>Supports evidence-based programming, including </a:t>
            </a:r>
            <a:r>
              <a:rPr lang="en-US" sz="1600" dirty="0" smtClean="0"/>
              <a:t>the promotion of the collection and reporting by age and sex disaggregated data.   </a:t>
            </a:r>
          </a:p>
          <a:p>
            <a:endParaRPr lang="en-US" sz="1600" dirty="0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398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5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37899" r:id="rId4" imgW="6350000" imgH="6350000" progId="">
              <p:embed/>
            </p:oleObj>
          </a:graphicData>
        </a:graphic>
      </p:graphicFrame>
      <p:sp>
        <p:nvSpPr>
          <p:cNvPr id="9219" name="Title 38"/>
          <p:cNvSpPr>
            <a:spLocks noGrp="1" noChangeArrowheads="1"/>
          </p:cNvSpPr>
          <p:nvPr>
            <p:ph type="title"/>
          </p:nvPr>
        </p:nvSpPr>
        <p:spPr>
          <a:xfrm>
            <a:off x="422030" y="162000"/>
            <a:ext cx="8423519" cy="831600"/>
          </a:xfrm>
        </p:spPr>
        <p:txBody>
          <a:bodyPr/>
          <a:lstStyle/>
          <a:p>
            <a:r>
              <a:rPr lang="en-US" altLang="ja-JP" sz="2800" dirty="0" smtClean="0">
                <a:ea typeface="ＭＳ Ｐゴシック" pitchFamily="34" charset="-128"/>
              </a:rPr>
              <a:t>Unpacking NFM process for maximizing opportunities for gender programming</a:t>
            </a:r>
            <a:endParaRPr lang="en-US" altLang="ja-JP" dirty="0" smtClean="0">
              <a:ea typeface="ＭＳ Ｐゴシック" pitchFamily="34" charset="-128"/>
            </a:endParaRP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339725" y="6042025"/>
            <a:ext cx="850582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>
              <a:lnSpc>
                <a:spcPct val="90000"/>
              </a:lnSpc>
            </a:pPr>
            <a:r>
              <a:rPr lang="en-US" sz="800">
                <a:sym typeface="Arial" charset="0"/>
              </a:rPr>
              <a:t>1. Where a robust National Strategy or NSP is available</a:t>
            </a:r>
            <a:endParaRPr lang="en-US"/>
          </a:p>
        </p:txBody>
      </p:sp>
      <p:cxnSp>
        <p:nvCxnSpPr>
          <p:cNvPr id="9221" name="Straight Arrow Connector 77"/>
          <p:cNvCxnSpPr>
            <a:cxnSpLocks noChangeShapeType="1"/>
          </p:cNvCxnSpPr>
          <p:nvPr/>
        </p:nvCxnSpPr>
        <p:spPr bwMode="auto">
          <a:xfrm flipV="1">
            <a:off x="4198938" y="2743200"/>
            <a:ext cx="349250" cy="1588"/>
          </a:xfrm>
          <a:prstGeom prst="straightConnector1">
            <a:avLst/>
          </a:prstGeom>
          <a:noFill/>
          <a:ln w="9525">
            <a:solidFill>
              <a:srgbClr val="4D4D4D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9222" name="Straight Arrow Connector 79"/>
          <p:cNvCxnSpPr>
            <a:cxnSpLocks noChangeShapeType="1"/>
          </p:cNvCxnSpPr>
          <p:nvPr/>
        </p:nvCxnSpPr>
        <p:spPr bwMode="auto">
          <a:xfrm flipH="1" flipV="1">
            <a:off x="4198938" y="2895600"/>
            <a:ext cx="349250" cy="1588"/>
          </a:xfrm>
          <a:prstGeom prst="straightConnector1">
            <a:avLst/>
          </a:prstGeom>
          <a:noFill/>
          <a:ln w="9525">
            <a:solidFill>
              <a:srgbClr val="4D4D4D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9223" name="TextBox 87"/>
          <p:cNvSpPr>
            <a:spLocks noChangeArrowheads="1"/>
          </p:cNvSpPr>
          <p:nvPr/>
        </p:nvSpPr>
        <p:spPr bwMode="auto">
          <a:xfrm>
            <a:off x="2916238" y="2466975"/>
            <a:ext cx="1282700" cy="654050"/>
          </a:xfrm>
          <a:prstGeom prst="rect">
            <a:avLst/>
          </a:prstGeom>
          <a:solidFill>
            <a:schemeClr val="hlink"/>
          </a:solidFill>
          <a:ln w="25400">
            <a:solidFill>
              <a:schemeClr val="hlink"/>
            </a:solidFill>
            <a:miter lim="800000"/>
            <a:headEnd/>
            <a:tailEnd/>
          </a:ln>
        </p:spPr>
        <p:txBody>
          <a:bodyPr lIns="36000" tIns="62900" rIns="36000" bIns="62900" anchor="ctr"/>
          <a:lstStyle/>
          <a:p>
            <a:r>
              <a:rPr lang="en-US" sz="1400">
                <a:sym typeface="Arial" charset="0"/>
              </a:rPr>
              <a:t>Concept Note</a:t>
            </a:r>
            <a:endParaRPr lang="en-US" altLang="en-US" sz="1400">
              <a:sym typeface="Arial" charset="0"/>
            </a:endParaRPr>
          </a:p>
          <a:p>
            <a:r>
              <a:rPr lang="en-US" sz="1400" b="1">
                <a:sym typeface="Arial" charset="0"/>
              </a:rPr>
              <a:t>(prioritized </a:t>
            </a:r>
            <a:endParaRPr lang="en-US" altLang="en-US" sz="1400" b="1">
              <a:sym typeface="Arial" charset="0"/>
            </a:endParaRPr>
          </a:p>
          <a:p>
            <a:r>
              <a:rPr lang="en-US" sz="1400" b="1">
                <a:sym typeface="Arial" charset="0"/>
              </a:rPr>
              <a:t>full demand)</a:t>
            </a:r>
            <a:endParaRPr lang="en-US"/>
          </a:p>
        </p:txBody>
      </p:sp>
      <p:sp>
        <p:nvSpPr>
          <p:cNvPr id="9224" name="Curved Down Arrow 88"/>
          <p:cNvSpPr>
            <a:spLocks noChangeArrowheads="1"/>
          </p:cNvSpPr>
          <p:nvPr/>
        </p:nvSpPr>
        <p:spPr bwMode="auto">
          <a:xfrm flipH="1" flipV="1">
            <a:off x="3022600" y="3143250"/>
            <a:ext cx="1166813" cy="387350"/>
          </a:xfrm>
          <a:prstGeom prst="curvedDownArrow">
            <a:avLst>
              <a:gd name="adj1" fmla="val 25061"/>
              <a:gd name="adj2" fmla="val 50135"/>
              <a:gd name="adj3" fmla="val 25000"/>
            </a:avLst>
          </a:prstGeom>
          <a:solidFill>
            <a:schemeClr val="hlink"/>
          </a:solidFill>
          <a:ln w="25400">
            <a:solidFill>
              <a:schemeClr val="hlink"/>
            </a:solidFill>
            <a:miter lim="800000"/>
            <a:headEnd/>
            <a:tailEnd/>
          </a:ln>
        </p:spPr>
        <p:txBody>
          <a:bodyPr lIns="36000" tIns="62900" rIns="36000" bIns="62900" anchor="ctr"/>
          <a:lstStyle/>
          <a:p>
            <a:pPr algn="ctr"/>
            <a:endParaRPr lang="en-US" sz="1200" b="1">
              <a:ea typeface="SimHei" pitchFamily="49" charset="-122"/>
              <a:sym typeface="Arial" charset="0"/>
            </a:endParaRPr>
          </a:p>
        </p:txBody>
      </p:sp>
      <p:sp>
        <p:nvSpPr>
          <p:cNvPr id="9225" name="Curved Down Arrow 89"/>
          <p:cNvSpPr>
            <a:spLocks noChangeArrowheads="1"/>
          </p:cNvSpPr>
          <p:nvPr/>
        </p:nvSpPr>
        <p:spPr bwMode="auto">
          <a:xfrm>
            <a:off x="3022600" y="2070100"/>
            <a:ext cx="1166813" cy="388938"/>
          </a:xfrm>
          <a:prstGeom prst="curvedDownArrow">
            <a:avLst>
              <a:gd name="adj1" fmla="val 24958"/>
              <a:gd name="adj2" fmla="val 49931"/>
              <a:gd name="adj3" fmla="val 25000"/>
            </a:avLst>
          </a:prstGeom>
          <a:solidFill>
            <a:schemeClr val="hlink"/>
          </a:solidFill>
          <a:ln w="25400">
            <a:solidFill>
              <a:schemeClr val="hlink"/>
            </a:solidFill>
            <a:miter lim="800000"/>
            <a:headEnd/>
            <a:tailEnd/>
          </a:ln>
        </p:spPr>
        <p:txBody>
          <a:bodyPr lIns="36000" tIns="62900" rIns="36000" bIns="62900" anchor="ctr"/>
          <a:lstStyle/>
          <a:p>
            <a:pPr algn="ctr"/>
            <a:endParaRPr lang="en-US" sz="1200" b="1">
              <a:ea typeface="SimHei" pitchFamily="49" charset="-122"/>
              <a:sym typeface="Arial" charset="0"/>
            </a:endParaRPr>
          </a:p>
        </p:txBody>
      </p:sp>
      <p:sp>
        <p:nvSpPr>
          <p:cNvPr id="9226" name="TextBox 90"/>
          <p:cNvSpPr>
            <a:spLocks noChangeArrowheads="1"/>
          </p:cNvSpPr>
          <p:nvPr/>
        </p:nvSpPr>
        <p:spPr bwMode="auto">
          <a:xfrm>
            <a:off x="1485900" y="2489200"/>
            <a:ext cx="1187450" cy="654050"/>
          </a:xfrm>
          <a:prstGeom prst="rect">
            <a:avLst/>
          </a:prstGeom>
          <a:solidFill>
            <a:schemeClr val="hlink"/>
          </a:solidFill>
          <a:ln w="25400">
            <a:solidFill>
              <a:schemeClr val="hlink"/>
            </a:solidFill>
            <a:miter lim="800000"/>
            <a:headEnd/>
            <a:tailEnd/>
          </a:ln>
        </p:spPr>
        <p:txBody>
          <a:bodyPr lIns="36000" tIns="62900" rIns="36000" bIns="62900" anchor="ctr"/>
          <a:lstStyle/>
          <a:p>
            <a:r>
              <a:rPr lang="en-US" sz="1600">
                <a:sym typeface="Arial" charset="0"/>
              </a:rPr>
              <a:t>Country Dialogue</a:t>
            </a:r>
          </a:p>
        </p:txBody>
      </p:sp>
      <p:sp>
        <p:nvSpPr>
          <p:cNvPr id="9227" name="TextBox 92"/>
          <p:cNvSpPr>
            <a:spLocks noChangeArrowheads="1"/>
          </p:cNvSpPr>
          <p:nvPr/>
        </p:nvSpPr>
        <p:spPr bwMode="auto">
          <a:xfrm>
            <a:off x="4667250" y="3902075"/>
            <a:ext cx="1600200" cy="825500"/>
          </a:xfrm>
          <a:prstGeom prst="rect">
            <a:avLst/>
          </a:prstGeom>
          <a:solidFill>
            <a:schemeClr val="hlink"/>
          </a:solidFill>
          <a:ln w="25400">
            <a:solidFill>
              <a:schemeClr val="hlink"/>
            </a:solidFill>
            <a:miter lim="800000"/>
            <a:headEnd/>
            <a:tailEnd/>
          </a:ln>
        </p:spPr>
        <p:txBody>
          <a:bodyPr lIns="36000" tIns="62900" rIns="36000" bIns="62900" anchor="ctr"/>
          <a:lstStyle/>
          <a:p>
            <a:endParaRPr lang="en-US" sz="1400">
              <a:sym typeface="Arial" charset="0"/>
            </a:endParaRPr>
          </a:p>
        </p:txBody>
      </p:sp>
      <p:sp>
        <p:nvSpPr>
          <p:cNvPr id="9228" name="TextBox 101"/>
          <p:cNvSpPr>
            <a:spLocks noChangeArrowheads="1"/>
          </p:cNvSpPr>
          <p:nvPr/>
        </p:nvSpPr>
        <p:spPr bwMode="auto">
          <a:xfrm>
            <a:off x="6007100" y="2489200"/>
            <a:ext cx="1187450" cy="654050"/>
          </a:xfrm>
          <a:prstGeom prst="rect">
            <a:avLst/>
          </a:prstGeom>
          <a:solidFill>
            <a:schemeClr val="hlink"/>
          </a:solidFill>
          <a:ln w="25400">
            <a:solidFill>
              <a:schemeClr val="hlink"/>
            </a:solidFill>
            <a:miter lim="800000"/>
            <a:headEnd/>
            <a:tailEnd/>
          </a:ln>
        </p:spPr>
        <p:txBody>
          <a:bodyPr lIns="36000" tIns="62900" rIns="36000" bIns="62900" anchor="ctr"/>
          <a:lstStyle/>
          <a:p>
            <a:r>
              <a:rPr lang="en-US" sz="1600">
                <a:sym typeface="Arial" charset="0"/>
              </a:rPr>
              <a:t>Grant-making</a:t>
            </a:r>
          </a:p>
        </p:txBody>
      </p:sp>
      <p:sp>
        <p:nvSpPr>
          <p:cNvPr id="9229" name="Curved Down Arrow 102"/>
          <p:cNvSpPr>
            <a:spLocks noChangeArrowheads="1"/>
          </p:cNvSpPr>
          <p:nvPr/>
        </p:nvSpPr>
        <p:spPr bwMode="auto">
          <a:xfrm flipH="1" flipV="1">
            <a:off x="6016625" y="3143250"/>
            <a:ext cx="1166813" cy="387350"/>
          </a:xfrm>
          <a:prstGeom prst="curvedDownArrow">
            <a:avLst>
              <a:gd name="adj1" fmla="val 25061"/>
              <a:gd name="adj2" fmla="val 50135"/>
              <a:gd name="adj3" fmla="val 25000"/>
            </a:avLst>
          </a:prstGeom>
          <a:solidFill>
            <a:schemeClr val="hlink"/>
          </a:solidFill>
          <a:ln w="25400">
            <a:solidFill>
              <a:schemeClr val="hlink"/>
            </a:solidFill>
            <a:miter lim="800000"/>
            <a:headEnd/>
            <a:tailEnd/>
          </a:ln>
        </p:spPr>
        <p:txBody>
          <a:bodyPr lIns="36000" tIns="62900" rIns="36000" bIns="62900" anchor="ctr"/>
          <a:lstStyle/>
          <a:p>
            <a:pPr algn="ctr"/>
            <a:endParaRPr lang="en-US" sz="1200" b="1">
              <a:ea typeface="SimHei" pitchFamily="49" charset="-122"/>
              <a:sym typeface="Arial" charset="0"/>
            </a:endParaRPr>
          </a:p>
        </p:txBody>
      </p:sp>
      <p:sp>
        <p:nvSpPr>
          <p:cNvPr id="9230" name="Curved Down Arrow 103"/>
          <p:cNvSpPr>
            <a:spLocks noChangeArrowheads="1"/>
          </p:cNvSpPr>
          <p:nvPr/>
        </p:nvSpPr>
        <p:spPr bwMode="auto">
          <a:xfrm>
            <a:off x="6016625" y="2070100"/>
            <a:ext cx="1166813" cy="388938"/>
          </a:xfrm>
          <a:prstGeom prst="curvedDownArrow">
            <a:avLst>
              <a:gd name="adj1" fmla="val 24958"/>
              <a:gd name="adj2" fmla="val 49931"/>
              <a:gd name="adj3" fmla="val 25000"/>
            </a:avLst>
          </a:prstGeom>
          <a:solidFill>
            <a:schemeClr val="hlink"/>
          </a:solidFill>
          <a:ln w="25400">
            <a:solidFill>
              <a:schemeClr val="hlink"/>
            </a:solidFill>
            <a:miter lim="800000"/>
            <a:headEnd/>
            <a:tailEnd/>
          </a:ln>
        </p:spPr>
        <p:txBody>
          <a:bodyPr lIns="36000" tIns="62900" rIns="36000" bIns="62900" anchor="ctr"/>
          <a:lstStyle/>
          <a:p>
            <a:pPr algn="ctr"/>
            <a:endParaRPr lang="en-US" sz="1200" b="1">
              <a:ea typeface="SimHei" pitchFamily="49" charset="-122"/>
              <a:sym typeface="Arial" charset="0"/>
            </a:endParaRPr>
          </a:p>
        </p:txBody>
      </p:sp>
      <p:sp>
        <p:nvSpPr>
          <p:cNvPr id="9231" name="Isosceles Triangle 109"/>
          <p:cNvSpPr>
            <a:spLocks noChangeArrowheads="1"/>
          </p:cNvSpPr>
          <p:nvPr/>
        </p:nvSpPr>
        <p:spPr bwMode="auto">
          <a:xfrm>
            <a:off x="4365625" y="2555875"/>
            <a:ext cx="549275" cy="514350"/>
          </a:xfrm>
          <a:prstGeom prst="triangle">
            <a:avLst>
              <a:gd name="adj" fmla="val 50000"/>
            </a:avLst>
          </a:prstGeom>
          <a:solidFill>
            <a:srgbClr val="6D5290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200" b="1">
              <a:latin typeface="Georgia" pitchFamily="18" charset="0"/>
              <a:sym typeface="Georgia" pitchFamily="18" charset="0"/>
            </a:endParaRPr>
          </a:p>
        </p:txBody>
      </p:sp>
      <p:sp>
        <p:nvSpPr>
          <p:cNvPr id="9232" name="Rectangle 110"/>
          <p:cNvSpPr>
            <a:spLocks noChangeArrowheads="1"/>
          </p:cNvSpPr>
          <p:nvPr/>
        </p:nvSpPr>
        <p:spPr bwMode="auto">
          <a:xfrm>
            <a:off x="4340225" y="1906588"/>
            <a:ext cx="647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719" rIns="0" bIns="45719" anchor="ctr">
            <a:spAutoFit/>
          </a:bodyPr>
          <a:lstStyle/>
          <a:p>
            <a:pPr algn="ctr"/>
            <a:r>
              <a:rPr lang="en-US" sz="1400" b="1">
                <a:sym typeface="Arial" charset="0"/>
              </a:rPr>
              <a:t>TRP </a:t>
            </a:r>
            <a:endParaRPr lang="en-US" altLang="en-US" sz="1400" b="1">
              <a:sym typeface="Arial" charset="0"/>
            </a:endParaRPr>
          </a:p>
          <a:p>
            <a:pPr algn="ctr"/>
            <a:r>
              <a:rPr lang="en-US" sz="1400" b="1">
                <a:sym typeface="Arial" charset="0"/>
              </a:rPr>
              <a:t>review </a:t>
            </a:r>
            <a:endParaRPr lang="en-US"/>
          </a:p>
        </p:txBody>
      </p:sp>
      <p:sp>
        <p:nvSpPr>
          <p:cNvPr id="9233" name="TextBox 112"/>
          <p:cNvSpPr>
            <a:spLocks noChangeArrowheads="1"/>
          </p:cNvSpPr>
          <p:nvPr/>
        </p:nvSpPr>
        <p:spPr bwMode="auto">
          <a:xfrm>
            <a:off x="7820025" y="1924050"/>
            <a:ext cx="919163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719" rIns="0" bIns="45719"/>
          <a:lstStyle/>
          <a:p>
            <a:r>
              <a:rPr lang="en-US" sz="1400">
                <a:sym typeface="Arial" charset="0"/>
              </a:rPr>
              <a:t>Board approval</a:t>
            </a:r>
            <a:endParaRPr lang="en-US" altLang="en-US"/>
          </a:p>
        </p:txBody>
      </p:sp>
      <p:sp>
        <p:nvSpPr>
          <p:cNvPr id="9234" name="Isosceles Triangle 113"/>
          <p:cNvSpPr>
            <a:spLocks noChangeArrowheads="1"/>
          </p:cNvSpPr>
          <p:nvPr/>
        </p:nvSpPr>
        <p:spPr bwMode="auto">
          <a:xfrm>
            <a:off x="7999413" y="2555875"/>
            <a:ext cx="549275" cy="514350"/>
          </a:xfrm>
          <a:prstGeom prst="triangle">
            <a:avLst>
              <a:gd name="adj" fmla="val 50000"/>
            </a:avLst>
          </a:prstGeom>
          <a:solidFill>
            <a:srgbClr val="004782"/>
          </a:solidFill>
          <a:ln w="9525">
            <a:solidFill>
              <a:srgbClr val="00478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200" b="1">
              <a:latin typeface="Georgia" pitchFamily="18" charset="0"/>
              <a:sym typeface="Georgia" pitchFamily="18" charset="0"/>
            </a:endParaRPr>
          </a:p>
        </p:txBody>
      </p:sp>
      <p:cxnSp>
        <p:nvCxnSpPr>
          <p:cNvPr id="9235" name="Straight Arrow Connector 114"/>
          <p:cNvCxnSpPr>
            <a:cxnSpLocks noChangeShapeType="1"/>
            <a:stCxn id="9236" idx="5"/>
            <a:endCxn id="9234" idx="1"/>
          </p:cNvCxnSpPr>
          <p:nvPr/>
        </p:nvCxnSpPr>
        <p:spPr bwMode="auto">
          <a:xfrm>
            <a:off x="7775575" y="2813050"/>
            <a:ext cx="360363" cy="0"/>
          </a:xfrm>
          <a:prstGeom prst="straightConnector1">
            <a:avLst/>
          </a:prstGeom>
          <a:noFill/>
          <a:ln w="9525">
            <a:solidFill>
              <a:srgbClr val="4D4D4D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9236" name="Isosceles Triangle 116"/>
          <p:cNvSpPr>
            <a:spLocks noChangeArrowheads="1"/>
          </p:cNvSpPr>
          <p:nvPr/>
        </p:nvSpPr>
        <p:spPr bwMode="auto">
          <a:xfrm>
            <a:off x="7364413" y="2555875"/>
            <a:ext cx="549275" cy="51435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25400">
            <a:solidFill>
              <a:srgbClr val="7030A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200" b="1">
              <a:latin typeface="Georgia" pitchFamily="18" charset="0"/>
              <a:sym typeface="Georgia" pitchFamily="18" charset="0"/>
            </a:endParaRPr>
          </a:p>
        </p:txBody>
      </p:sp>
      <p:cxnSp>
        <p:nvCxnSpPr>
          <p:cNvPr id="9237" name="Straight Arrow Connector 117"/>
          <p:cNvCxnSpPr>
            <a:cxnSpLocks noChangeShapeType="1"/>
            <a:stCxn id="9228" idx="3"/>
            <a:endCxn id="9236" idx="1"/>
          </p:cNvCxnSpPr>
          <p:nvPr/>
        </p:nvCxnSpPr>
        <p:spPr bwMode="auto">
          <a:xfrm flipV="1">
            <a:off x="7192963" y="2813050"/>
            <a:ext cx="307975" cy="3175"/>
          </a:xfrm>
          <a:prstGeom prst="straightConnector1">
            <a:avLst/>
          </a:prstGeom>
          <a:noFill/>
          <a:ln w="9525">
            <a:solidFill>
              <a:srgbClr val="4D4D4D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9238" name="Rectangle 118"/>
          <p:cNvSpPr>
            <a:spLocks noChangeArrowheads="1"/>
          </p:cNvSpPr>
          <p:nvPr/>
        </p:nvSpPr>
        <p:spPr bwMode="auto">
          <a:xfrm>
            <a:off x="7250113" y="3121025"/>
            <a:ext cx="7810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719" rIns="0" bIns="45719" anchor="ctr">
            <a:spAutoFit/>
          </a:bodyPr>
          <a:lstStyle/>
          <a:p>
            <a:pPr algn="ctr"/>
            <a:r>
              <a:rPr lang="en-US" sz="1400" b="1">
                <a:sym typeface="Arial" charset="0"/>
              </a:rPr>
              <a:t>Potential</a:t>
            </a:r>
            <a:endParaRPr lang="en-US" altLang="en-US" sz="1400" b="1">
              <a:sym typeface="Arial" charset="0"/>
            </a:endParaRPr>
          </a:p>
          <a:p>
            <a:pPr algn="ctr"/>
            <a:r>
              <a:rPr lang="en-US" sz="1400" b="1">
                <a:sym typeface="Arial" charset="0"/>
              </a:rPr>
              <a:t>TRP </a:t>
            </a:r>
            <a:endParaRPr lang="en-US" altLang="en-US" sz="1400" b="1">
              <a:sym typeface="Arial" charset="0"/>
            </a:endParaRPr>
          </a:p>
          <a:p>
            <a:pPr algn="ctr"/>
            <a:r>
              <a:rPr lang="en-US" sz="1400" b="1">
                <a:sym typeface="Arial" charset="0"/>
              </a:rPr>
              <a:t>review </a:t>
            </a:r>
            <a:endParaRPr lang="en-US"/>
          </a:p>
        </p:txBody>
      </p:sp>
      <p:sp>
        <p:nvSpPr>
          <p:cNvPr id="9239" name="TextBox 37"/>
          <p:cNvSpPr>
            <a:spLocks noChangeArrowheads="1"/>
          </p:cNvSpPr>
          <p:nvPr/>
        </p:nvSpPr>
        <p:spPr bwMode="auto">
          <a:xfrm>
            <a:off x="1534667" y="3806825"/>
            <a:ext cx="1241425" cy="523875"/>
          </a:xfrm>
          <a:prstGeom prst="homePlate">
            <a:avLst>
              <a:gd name="adj" fmla="val 0"/>
            </a:avLst>
          </a:prstGeom>
          <a:solidFill>
            <a:schemeClr val="accent1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none" lIns="125808" tIns="62900" rIns="125808" bIns="62900" anchor="ctr"/>
          <a:lstStyle/>
          <a:p>
            <a:r>
              <a:rPr lang="en-US" sz="1400">
                <a:solidFill>
                  <a:schemeClr val="bg1"/>
                </a:solidFill>
                <a:sym typeface="Arial" charset="0"/>
              </a:rPr>
              <a:t>Secretariat</a:t>
            </a:r>
            <a:endParaRPr lang="en-US" sz="1600">
              <a:solidFill>
                <a:schemeClr val="bg1"/>
              </a:solidFill>
              <a:sym typeface="Arial" charset="0"/>
            </a:endParaRPr>
          </a:p>
          <a:p>
            <a:r>
              <a:rPr lang="en-US" sz="1400">
                <a:solidFill>
                  <a:schemeClr val="bg1"/>
                </a:solidFill>
                <a:sym typeface="Arial" charset="0"/>
              </a:rPr>
              <a:t>Info / Analysis</a:t>
            </a:r>
          </a:p>
        </p:txBody>
      </p:sp>
      <p:sp>
        <p:nvSpPr>
          <p:cNvPr id="9240" name="TextBox 39"/>
          <p:cNvSpPr>
            <a:spLocks noChangeArrowheads="1"/>
          </p:cNvSpPr>
          <p:nvPr/>
        </p:nvSpPr>
        <p:spPr bwMode="auto">
          <a:xfrm>
            <a:off x="1534667" y="4410075"/>
            <a:ext cx="1241425" cy="523875"/>
          </a:xfrm>
          <a:prstGeom prst="homePlate">
            <a:avLst>
              <a:gd name="adj" fmla="val 0"/>
            </a:avLst>
          </a:prstGeom>
          <a:solidFill>
            <a:schemeClr val="accent1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none" lIns="125808" tIns="62900" rIns="125808" bIns="62900" anchor="ctr"/>
          <a:lstStyle/>
          <a:p>
            <a:r>
              <a:rPr lang="en-US" sz="1400">
                <a:solidFill>
                  <a:schemeClr val="bg1"/>
                </a:solidFill>
                <a:sym typeface="Arial" charset="0"/>
              </a:rPr>
              <a:t>SIFs and tools</a:t>
            </a:r>
          </a:p>
        </p:txBody>
      </p:sp>
      <p:sp>
        <p:nvSpPr>
          <p:cNvPr id="9241" name="TextBox 40"/>
          <p:cNvSpPr>
            <a:spLocks noChangeArrowheads="1"/>
          </p:cNvSpPr>
          <p:nvPr/>
        </p:nvSpPr>
        <p:spPr bwMode="auto">
          <a:xfrm>
            <a:off x="236092" y="3790950"/>
            <a:ext cx="1243012" cy="523875"/>
          </a:xfrm>
          <a:prstGeom prst="homePlate">
            <a:avLst>
              <a:gd name="adj" fmla="val 0"/>
            </a:avLst>
          </a:prstGeom>
          <a:solidFill>
            <a:schemeClr val="accent1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none" lIns="125808" tIns="62900" rIns="125808" bIns="62900" anchor="ctr"/>
          <a:lstStyle/>
          <a:p>
            <a:r>
              <a:rPr lang="en-US" sz="1400" dirty="0">
                <a:solidFill>
                  <a:schemeClr val="bg1"/>
                </a:solidFill>
                <a:sym typeface="Arial" charset="0"/>
              </a:rPr>
              <a:t>Indicative </a:t>
            </a:r>
            <a:endParaRPr lang="en-US" sz="1600" dirty="0">
              <a:solidFill>
                <a:schemeClr val="bg1"/>
              </a:solidFill>
              <a:sym typeface="Arial" charset="0"/>
            </a:endParaRPr>
          </a:p>
          <a:p>
            <a:r>
              <a:rPr lang="en-US" sz="1400" dirty="0">
                <a:solidFill>
                  <a:schemeClr val="bg1"/>
                </a:solidFill>
                <a:sym typeface="Arial" charset="0"/>
              </a:rPr>
              <a:t>funding range</a:t>
            </a:r>
          </a:p>
        </p:txBody>
      </p:sp>
      <p:sp>
        <p:nvSpPr>
          <p:cNvPr id="9242" name="TextBox 41"/>
          <p:cNvSpPr>
            <a:spLocks noChangeArrowheads="1"/>
          </p:cNvSpPr>
          <p:nvPr/>
        </p:nvSpPr>
        <p:spPr bwMode="auto">
          <a:xfrm>
            <a:off x="236092" y="4410075"/>
            <a:ext cx="1243012" cy="523875"/>
          </a:xfrm>
          <a:prstGeom prst="homePlate">
            <a:avLst>
              <a:gd name="adj" fmla="val 0"/>
            </a:avLst>
          </a:prstGeom>
          <a:solidFill>
            <a:schemeClr val="accent1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none" lIns="125808" tIns="62900" rIns="125808" bIns="62900" anchor="ctr"/>
          <a:lstStyle/>
          <a:p>
            <a:r>
              <a:rPr lang="en-US" sz="1400">
                <a:solidFill>
                  <a:schemeClr val="bg1"/>
                </a:solidFill>
                <a:sym typeface="Arial" charset="0"/>
              </a:rPr>
              <a:t>Minimum</a:t>
            </a:r>
            <a:endParaRPr lang="en-US" sz="1600">
              <a:solidFill>
                <a:schemeClr val="bg1"/>
              </a:solidFill>
              <a:sym typeface="Arial" charset="0"/>
            </a:endParaRPr>
          </a:p>
          <a:p>
            <a:r>
              <a:rPr lang="en-US" sz="1400">
                <a:solidFill>
                  <a:schemeClr val="bg1"/>
                </a:solidFill>
                <a:sym typeface="Arial" charset="0"/>
              </a:rPr>
              <a:t>Standards</a:t>
            </a:r>
          </a:p>
        </p:txBody>
      </p:sp>
      <p:sp>
        <p:nvSpPr>
          <p:cNvPr id="9243" name="TextBox 42"/>
          <p:cNvSpPr>
            <a:spLocks noChangeArrowheads="1"/>
          </p:cNvSpPr>
          <p:nvPr/>
        </p:nvSpPr>
        <p:spPr bwMode="auto">
          <a:xfrm>
            <a:off x="107504" y="3446463"/>
            <a:ext cx="1762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ym typeface="Arial" charset="0"/>
              </a:rPr>
              <a:t>Guidance package</a:t>
            </a:r>
            <a:endParaRPr lang="en-US"/>
          </a:p>
        </p:txBody>
      </p:sp>
      <p:sp>
        <p:nvSpPr>
          <p:cNvPr id="9244" name="Rectangle 43"/>
          <p:cNvSpPr>
            <a:spLocks noChangeArrowheads="1"/>
          </p:cNvSpPr>
          <p:nvPr/>
        </p:nvSpPr>
        <p:spPr bwMode="auto">
          <a:xfrm>
            <a:off x="137667" y="3733800"/>
            <a:ext cx="2736850" cy="129857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n-US" sz="1200">
              <a:sym typeface="Arial" charset="0"/>
            </a:endParaRPr>
          </a:p>
        </p:txBody>
      </p:sp>
      <p:sp>
        <p:nvSpPr>
          <p:cNvPr id="9245" name="TextBox 48"/>
          <p:cNvSpPr>
            <a:spLocks noChangeArrowheads="1"/>
          </p:cNvSpPr>
          <p:nvPr/>
        </p:nvSpPr>
        <p:spPr bwMode="auto">
          <a:xfrm>
            <a:off x="265113" y="2486025"/>
            <a:ext cx="1006475" cy="682625"/>
          </a:xfrm>
          <a:prstGeom prst="homePlate">
            <a:avLst>
              <a:gd name="adj" fmla="val 0"/>
            </a:avLst>
          </a:prstGeom>
          <a:solidFill>
            <a:schemeClr val="hlink"/>
          </a:solidFill>
          <a:ln w="25400">
            <a:solidFill>
              <a:schemeClr val="hlink"/>
            </a:solidFill>
            <a:miter lim="800000"/>
            <a:headEnd/>
            <a:tailEnd/>
          </a:ln>
        </p:spPr>
        <p:txBody>
          <a:bodyPr wrap="none" lIns="125808" tIns="62900" rIns="125808" bIns="62900" anchor="ctr"/>
          <a:lstStyle/>
          <a:p>
            <a:r>
              <a:rPr lang="en-US" sz="1600">
                <a:sym typeface="Arial" charset="0"/>
              </a:rPr>
              <a:t>National</a:t>
            </a:r>
            <a:endParaRPr lang="en-US">
              <a:sym typeface="Arial" charset="0"/>
            </a:endParaRPr>
          </a:p>
          <a:p>
            <a:r>
              <a:rPr lang="en-US" sz="1600">
                <a:sym typeface="Arial" charset="0"/>
              </a:rPr>
              <a:t>Strategic</a:t>
            </a:r>
            <a:endParaRPr lang="en-US">
              <a:sym typeface="Arial" charset="0"/>
            </a:endParaRPr>
          </a:p>
          <a:p>
            <a:r>
              <a:rPr lang="en-US" sz="1600">
                <a:sym typeface="Arial" charset="0"/>
              </a:rPr>
              <a:t>Plan</a:t>
            </a:r>
            <a:r>
              <a:rPr lang="en-US" sz="1600" baseline="30000">
                <a:sym typeface="Arial" charset="0"/>
              </a:rPr>
              <a:t>1</a:t>
            </a:r>
            <a:r>
              <a:rPr lang="en-US" sz="1600">
                <a:sym typeface="Arial" charset="0"/>
              </a:rPr>
              <a:t> </a:t>
            </a:r>
          </a:p>
        </p:txBody>
      </p:sp>
      <p:cxnSp>
        <p:nvCxnSpPr>
          <p:cNvPr id="9246" name="Straight Arrow Connector 51"/>
          <p:cNvCxnSpPr>
            <a:cxnSpLocks noChangeShapeType="1"/>
            <a:stCxn id="9231" idx="5"/>
            <a:endCxn id="9228" idx="1"/>
          </p:cNvCxnSpPr>
          <p:nvPr/>
        </p:nvCxnSpPr>
        <p:spPr bwMode="auto">
          <a:xfrm>
            <a:off x="4778375" y="2813050"/>
            <a:ext cx="1228725" cy="3175"/>
          </a:xfrm>
          <a:prstGeom prst="straightConnector1">
            <a:avLst/>
          </a:prstGeom>
          <a:noFill/>
          <a:ln w="9525">
            <a:solidFill>
              <a:srgbClr val="4D4D4D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9247" name="Elbow Connector 57"/>
          <p:cNvCxnSpPr>
            <a:cxnSpLocks noChangeShapeType="1"/>
            <a:stCxn id="9231" idx="5"/>
            <a:endCxn id="9227" idx="0"/>
          </p:cNvCxnSpPr>
          <p:nvPr/>
        </p:nvCxnSpPr>
        <p:spPr bwMode="auto">
          <a:xfrm>
            <a:off x="4778375" y="2813050"/>
            <a:ext cx="688975" cy="1089025"/>
          </a:xfrm>
          <a:prstGeom prst="bentConnector2">
            <a:avLst/>
          </a:prstGeom>
          <a:noFill/>
          <a:ln w="9525">
            <a:solidFill>
              <a:srgbClr val="4D4D4D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9248" name="Elbow Connector 60"/>
          <p:cNvCxnSpPr>
            <a:cxnSpLocks noChangeShapeType="1"/>
            <a:stCxn id="9227" idx="3"/>
            <a:endCxn id="9228" idx="2"/>
          </p:cNvCxnSpPr>
          <p:nvPr/>
        </p:nvCxnSpPr>
        <p:spPr bwMode="auto">
          <a:xfrm flipV="1">
            <a:off x="6267450" y="3141663"/>
            <a:ext cx="331788" cy="1173162"/>
          </a:xfrm>
          <a:prstGeom prst="bentConnector2">
            <a:avLst/>
          </a:prstGeom>
          <a:noFill/>
          <a:ln w="9525">
            <a:solidFill>
              <a:srgbClr val="808080"/>
            </a:solidFill>
            <a:prstDash val="dash"/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9249" name="TextBox 64"/>
          <p:cNvSpPr>
            <a:spLocks noChangeArrowheads="1"/>
          </p:cNvSpPr>
          <p:nvPr/>
        </p:nvSpPr>
        <p:spPr bwMode="auto">
          <a:xfrm>
            <a:off x="4695825" y="2346325"/>
            <a:ext cx="13970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i="1" dirty="0">
                <a:sym typeface="Arial" charset="0"/>
              </a:rPr>
              <a:t>Recommend </a:t>
            </a:r>
            <a:r>
              <a:rPr lang="en-US" sz="1200" i="1" dirty="0">
                <a:sym typeface="Arial" charset="0"/>
              </a:rPr>
              <a:t>in </a:t>
            </a:r>
            <a:endParaRPr lang="en-US" altLang="en-US" sz="1200" i="1" dirty="0">
              <a:sym typeface="Arial" charset="0"/>
            </a:endParaRPr>
          </a:p>
          <a:p>
            <a:pPr algn="ctr"/>
            <a:r>
              <a:rPr lang="en-US" sz="1200" i="1" dirty="0">
                <a:sym typeface="Arial" charset="0"/>
              </a:rPr>
              <a:t>indicative range</a:t>
            </a:r>
            <a:endParaRPr lang="en-US" dirty="0"/>
          </a:p>
        </p:txBody>
      </p:sp>
      <p:cxnSp>
        <p:nvCxnSpPr>
          <p:cNvPr id="9250" name="Straight Arrow Connector 65"/>
          <p:cNvCxnSpPr>
            <a:cxnSpLocks noChangeShapeType="1"/>
          </p:cNvCxnSpPr>
          <p:nvPr/>
        </p:nvCxnSpPr>
        <p:spPr bwMode="auto">
          <a:xfrm flipV="1">
            <a:off x="1834704" y="3141663"/>
            <a:ext cx="0" cy="592137"/>
          </a:xfrm>
          <a:prstGeom prst="straightConnector1">
            <a:avLst/>
          </a:prstGeom>
          <a:noFill/>
          <a:ln w="9525">
            <a:solidFill>
              <a:srgbClr val="4D4D4D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9251" name="TextBox 74"/>
          <p:cNvSpPr>
            <a:spLocks noChangeArrowheads="1"/>
          </p:cNvSpPr>
          <p:nvPr/>
        </p:nvSpPr>
        <p:spPr bwMode="auto">
          <a:xfrm>
            <a:off x="4328269" y="3200400"/>
            <a:ext cx="15398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i="1" dirty="0">
                <a:sym typeface="Arial" charset="0"/>
              </a:rPr>
              <a:t>Recommend </a:t>
            </a:r>
            <a:endParaRPr lang="en-US" altLang="en-US" sz="1200" i="1" dirty="0">
              <a:sym typeface="Arial" charset="0"/>
            </a:endParaRPr>
          </a:p>
          <a:p>
            <a:pPr algn="ctr"/>
            <a:r>
              <a:rPr lang="en-US" sz="1200" i="1" dirty="0">
                <a:sym typeface="Arial" charset="0"/>
              </a:rPr>
              <a:t>above </a:t>
            </a:r>
            <a:r>
              <a:rPr lang="en-US" sz="1600" i="1" dirty="0">
                <a:sym typeface="Arial" charset="0"/>
              </a:rPr>
              <a:t>indicative </a:t>
            </a:r>
          </a:p>
          <a:p>
            <a:pPr algn="ctr"/>
            <a:r>
              <a:rPr lang="en-US" sz="1200" i="1" dirty="0">
                <a:sym typeface="Arial" charset="0"/>
              </a:rPr>
              <a:t>range</a:t>
            </a:r>
            <a:endParaRPr lang="en-US" dirty="0"/>
          </a:p>
        </p:txBody>
      </p:sp>
      <p:sp>
        <p:nvSpPr>
          <p:cNvPr id="9252" name="TextBox 139"/>
          <p:cNvSpPr>
            <a:spLocks noChangeArrowheads="1"/>
          </p:cNvSpPr>
          <p:nvPr/>
        </p:nvSpPr>
        <p:spPr bwMode="auto">
          <a:xfrm>
            <a:off x="6600825" y="3937000"/>
            <a:ext cx="1536700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sym typeface="Arial" charset="0"/>
              </a:rPr>
              <a:t>Recommended</a:t>
            </a:r>
            <a:endParaRPr lang="en-US" sz="1400" i="1" dirty="0">
              <a:sym typeface="Arial" charset="0"/>
            </a:endParaRPr>
          </a:p>
          <a:p>
            <a:pPr algn="ctr"/>
            <a:r>
              <a:rPr lang="en-US" sz="1200" i="1" dirty="0">
                <a:sym typeface="Arial" charset="0"/>
              </a:rPr>
              <a:t>for funding </a:t>
            </a:r>
            <a:endParaRPr lang="en-US" sz="1400" i="1" dirty="0">
              <a:sym typeface="Arial" charset="0"/>
            </a:endParaRPr>
          </a:p>
          <a:p>
            <a:pPr algn="ctr"/>
            <a:r>
              <a:rPr lang="en-US" sz="1200" i="1" dirty="0">
                <a:sym typeface="Arial" charset="0"/>
              </a:rPr>
              <a:t>by </a:t>
            </a:r>
            <a:r>
              <a:rPr lang="en-US" sz="1400" i="1" dirty="0">
                <a:sym typeface="Arial" charset="0"/>
              </a:rPr>
              <a:t>incentive </a:t>
            </a:r>
            <a:r>
              <a:rPr lang="en-US" sz="1200" i="1" dirty="0">
                <a:sym typeface="Arial" charset="0"/>
              </a:rPr>
              <a:t>pool</a:t>
            </a:r>
            <a:endParaRPr lang="en-US" sz="1400" i="1" dirty="0">
              <a:sym typeface="Arial" charset="0"/>
            </a:endParaRPr>
          </a:p>
          <a:p>
            <a:pPr algn="ctr"/>
            <a:r>
              <a:rPr lang="en-US" sz="1200" i="1" dirty="0">
                <a:sym typeface="Arial" charset="0"/>
              </a:rPr>
              <a:t>or as resources</a:t>
            </a:r>
            <a:endParaRPr lang="en-US" sz="1400" i="1" dirty="0">
              <a:sym typeface="Arial" charset="0"/>
            </a:endParaRPr>
          </a:p>
          <a:p>
            <a:pPr algn="ctr"/>
            <a:r>
              <a:rPr lang="en-US" sz="1200" i="1" dirty="0">
                <a:sym typeface="Arial" charset="0"/>
              </a:rPr>
              <a:t>available</a:t>
            </a:r>
          </a:p>
        </p:txBody>
      </p:sp>
      <p:cxnSp>
        <p:nvCxnSpPr>
          <p:cNvPr id="9253" name="Straight Arrow Connector 72"/>
          <p:cNvCxnSpPr>
            <a:cxnSpLocks noChangeShapeType="1"/>
            <a:stCxn id="9226" idx="3"/>
            <a:endCxn id="9223" idx="1"/>
          </p:cNvCxnSpPr>
          <p:nvPr/>
        </p:nvCxnSpPr>
        <p:spPr bwMode="auto">
          <a:xfrm flipV="1">
            <a:off x="2673350" y="2794000"/>
            <a:ext cx="242888" cy="22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9254" name="Straight Arrow Connector 73"/>
          <p:cNvCxnSpPr>
            <a:cxnSpLocks noChangeShapeType="1"/>
            <a:stCxn id="9245" idx="3"/>
            <a:endCxn id="9226" idx="1"/>
          </p:cNvCxnSpPr>
          <p:nvPr/>
        </p:nvCxnSpPr>
        <p:spPr bwMode="auto">
          <a:xfrm flipV="1">
            <a:off x="1271588" y="2816225"/>
            <a:ext cx="214312" cy="12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9256" name="Rectangle 76"/>
          <p:cNvSpPr>
            <a:spLocks noChangeArrowheads="1"/>
          </p:cNvSpPr>
          <p:nvPr/>
        </p:nvSpPr>
        <p:spPr bwMode="auto">
          <a:xfrm>
            <a:off x="4656138" y="3886200"/>
            <a:ext cx="1627187" cy="412750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 b="1" dirty="0">
                <a:sym typeface="Arial" charset="0"/>
              </a:rPr>
              <a:t>Incentive stream</a:t>
            </a:r>
            <a:endParaRPr lang="en-US" dirty="0"/>
          </a:p>
        </p:txBody>
      </p:sp>
      <p:sp>
        <p:nvSpPr>
          <p:cNvPr id="9257" name="Rectangle 78"/>
          <p:cNvSpPr>
            <a:spLocks noChangeArrowheads="1"/>
          </p:cNvSpPr>
          <p:nvPr/>
        </p:nvSpPr>
        <p:spPr bwMode="auto">
          <a:xfrm>
            <a:off x="4656138" y="4322763"/>
            <a:ext cx="1627187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1400" b="1">
                <a:sym typeface="Arial" charset="0"/>
              </a:rPr>
              <a:t>Unfunded queued demand</a:t>
            </a:r>
            <a:endParaRPr lang="en-US"/>
          </a:p>
        </p:txBody>
      </p:sp>
      <p:sp>
        <p:nvSpPr>
          <p:cNvPr id="9258" name="Straight Connector 52"/>
          <p:cNvSpPr>
            <a:spLocks noChangeShapeType="1"/>
          </p:cNvSpPr>
          <p:nvPr/>
        </p:nvSpPr>
        <p:spPr bwMode="auto">
          <a:xfrm>
            <a:off x="4656138" y="4314825"/>
            <a:ext cx="1627187" cy="0"/>
          </a:xfrm>
          <a:prstGeom prst="line">
            <a:avLst/>
          </a:prstGeom>
          <a:noFill/>
          <a:ln w="9525">
            <a:solidFill>
              <a:srgbClr val="80808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9259" name="Group 43"/>
          <p:cNvGrpSpPr>
            <a:grpSpLocks/>
          </p:cNvGrpSpPr>
          <p:nvPr/>
        </p:nvGrpSpPr>
        <p:grpSpPr bwMode="auto">
          <a:xfrm rot="2848196">
            <a:off x="6815764" y="929499"/>
            <a:ext cx="2805611" cy="427979"/>
            <a:chOff x="0" y="0"/>
            <a:chExt cx="4145973" cy="428678"/>
          </a:xfrm>
        </p:grpSpPr>
        <p:sp>
          <p:nvSpPr>
            <p:cNvPr id="9277" name="TextBox 58"/>
            <p:cNvSpPr>
              <a:spLocks noChangeArrowheads="1"/>
            </p:cNvSpPr>
            <p:nvPr/>
          </p:nvSpPr>
          <p:spPr bwMode="auto">
            <a:xfrm>
              <a:off x="1" y="0"/>
              <a:ext cx="4145972" cy="428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90000" bIns="9000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CC2222"/>
                  </a:solidFill>
                  <a:sym typeface="Arial" charset="0"/>
                </a:rPr>
                <a:t>Illustrative</a:t>
              </a:r>
              <a:endParaRPr lang="en-US" altLang="en-US" dirty="0"/>
            </a:p>
          </p:txBody>
        </p:sp>
        <p:sp>
          <p:nvSpPr>
            <p:cNvPr id="9278" name="Straight Connector 59"/>
            <p:cNvSpPr>
              <a:spLocks noChangeShapeType="1"/>
            </p:cNvSpPr>
            <p:nvPr/>
          </p:nvSpPr>
          <p:spPr bwMode="auto">
            <a:xfrm>
              <a:off x="0" y="15949"/>
              <a:ext cx="3998903" cy="1"/>
            </a:xfrm>
            <a:prstGeom prst="line">
              <a:avLst/>
            </a:prstGeom>
            <a:noFill/>
            <a:ln w="9525">
              <a:solidFill>
                <a:srgbClr val="CC222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79" name="Straight Connector 63"/>
            <p:cNvSpPr>
              <a:spLocks noChangeShapeType="1"/>
            </p:cNvSpPr>
            <p:nvPr/>
          </p:nvSpPr>
          <p:spPr bwMode="auto">
            <a:xfrm>
              <a:off x="0" y="405945"/>
              <a:ext cx="3998903" cy="1"/>
            </a:xfrm>
            <a:prstGeom prst="line">
              <a:avLst/>
            </a:prstGeom>
            <a:noFill/>
            <a:ln w="9525">
              <a:solidFill>
                <a:srgbClr val="CC222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260" name="Group 4"/>
          <p:cNvGrpSpPr>
            <a:grpSpLocks/>
          </p:cNvGrpSpPr>
          <p:nvPr/>
        </p:nvGrpSpPr>
        <p:grpSpPr bwMode="auto">
          <a:xfrm>
            <a:off x="87312" y="1095423"/>
            <a:ext cx="2628530" cy="1335040"/>
            <a:chOff x="86727" y="1094642"/>
            <a:chExt cx="2276039" cy="1335821"/>
          </a:xfrm>
        </p:grpSpPr>
        <p:sp>
          <p:nvSpPr>
            <p:cNvPr id="2" name="Oval 1"/>
            <p:cNvSpPr/>
            <p:nvPr/>
          </p:nvSpPr>
          <p:spPr>
            <a:xfrm>
              <a:off x="86727" y="1094642"/>
              <a:ext cx="2276039" cy="1134090"/>
            </a:xfrm>
            <a:prstGeom prst="ellipse">
              <a:avLst/>
            </a:prstGeom>
            <a:noFill/>
            <a:ln>
              <a:solidFill>
                <a:srgbClr val="F43A8A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 smtClean="0">
                  <a:solidFill>
                    <a:srgbClr val="FF0000"/>
                  </a:solidFill>
                </a:rPr>
                <a:t>Ensure gender responsive programs are included and  prioritized (and gaps identified) in </a:t>
              </a:r>
              <a:r>
                <a:rPr lang="en-US" sz="1400" dirty="0">
                  <a:solidFill>
                    <a:srgbClr val="FF0000"/>
                  </a:solidFill>
                </a:rPr>
                <a:t>NSPs</a:t>
              </a:r>
              <a:endParaRPr lang="en-GB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4" name="Straight Arrow Connector 3"/>
            <p:cNvCxnSpPr>
              <a:stCxn id="2" idx="4"/>
            </p:cNvCxnSpPr>
            <p:nvPr/>
          </p:nvCxnSpPr>
          <p:spPr>
            <a:xfrm flipH="1">
              <a:off x="860205" y="2228732"/>
              <a:ext cx="364541" cy="201731"/>
            </a:xfrm>
            <a:prstGeom prst="straightConnector1">
              <a:avLst/>
            </a:prstGeom>
            <a:ln>
              <a:solidFill>
                <a:srgbClr val="F43A8A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261" name="Group 50"/>
          <p:cNvGrpSpPr>
            <a:grpSpLocks/>
          </p:cNvGrpSpPr>
          <p:nvPr/>
        </p:nvGrpSpPr>
        <p:grpSpPr bwMode="auto">
          <a:xfrm>
            <a:off x="2195741" y="1244598"/>
            <a:ext cx="2662009" cy="1189038"/>
            <a:chOff x="-647518" y="1581609"/>
            <a:chExt cx="2445407" cy="831099"/>
          </a:xfrm>
        </p:grpSpPr>
        <p:sp>
          <p:nvSpPr>
            <p:cNvPr id="52" name="Oval 51"/>
            <p:cNvSpPr/>
            <p:nvPr/>
          </p:nvSpPr>
          <p:spPr>
            <a:xfrm>
              <a:off x="-169737" y="1581609"/>
              <a:ext cx="1967626" cy="492500"/>
            </a:xfrm>
            <a:prstGeom prst="ellipse">
              <a:avLst/>
            </a:prstGeom>
            <a:noFill/>
            <a:ln>
              <a:solidFill>
                <a:srgbClr val="F43A8A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 smtClean="0">
                  <a:solidFill>
                    <a:srgbClr val="FF0000"/>
                  </a:solidFill>
                </a:rPr>
                <a:t>Evidence-based prioritization of activities</a:t>
              </a:r>
              <a:endParaRPr lang="en-GB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53" name="Straight Arrow Connector 52"/>
            <p:cNvCxnSpPr>
              <a:stCxn id="52" idx="3"/>
            </p:cNvCxnSpPr>
            <p:nvPr/>
          </p:nvCxnSpPr>
          <p:spPr>
            <a:xfrm flipH="1">
              <a:off x="-647518" y="2001984"/>
              <a:ext cx="765933" cy="410724"/>
            </a:xfrm>
            <a:prstGeom prst="straightConnector1">
              <a:avLst/>
            </a:prstGeom>
            <a:ln>
              <a:solidFill>
                <a:srgbClr val="F43A8A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7" name="Oval 56"/>
          <p:cNvSpPr/>
          <p:nvPr/>
        </p:nvSpPr>
        <p:spPr bwMode="auto">
          <a:xfrm>
            <a:off x="132426" y="5085184"/>
            <a:ext cx="2680146" cy="1081879"/>
          </a:xfrm>
          <a:prstGeom prst="ellipse">
            <a:avLst/>
          </a:prstGeom>
          <a:noFill/>
          <a:ln>
            <a:solidFill>
              <a:srgbClr val="F43A8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FF0000"/>
                </a:solidFill>
              </a:rPr>
              <a:t>Demonstrate strategic values of </a:t>
            </a:r>
            <a:r>
              <a:rPr lang="en-US" sz="1400" dirty="0" smtClean="0">
                <a:solidFill>
                  <a:srgbClr val="FF0000"/>
                </a:solidFill>
              </a:rPr>
              <a:t>gender-responsive programs based on epidemics</a:t>
            </a:r>
            <a:endParaRPr lang="en-GB" sz="1400" dirty="0">
              <a:solidFill>
                <a:srgbClr val="FF0000"/>
              </a:solidFill>
            </a:endParaRPr>
          </a:p>
        </p:txBody>
      </p:sp>
      <p:cxnSp>
        <p:nvCxnSpPr>
          <p:cNvPr id="58" name="Straight Arrow Connector 57"/>
          <p:cNvCxnSpPr/>
          <p:nvPr/>
        </p:nvCxnSpPr>
        <p:spPr bwMode="auto">
          <a:xfrm flipV="1">
            <a:off x="1378744" y="3200400"/>
            <a:ext cx="155924" cy="1872250"/>
          </a:xfrm>
          <a:prstGeom prst="straightConnector1">
            <a:avLst/>
          </a:prstGeom>
          <a:ln>
            <a:solidFill>
              <a:srgbClr val="F43A8A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9263" name="Group 15"/>
          <p:cNvGrpSpPr>
            <a:grpSpLocks/>
          </p:cNvGrpSpPr>
          <p:nvPr/>
        </p:nvGrpSpPr>
        <p:grpSpPr bwMode="auto">
          <a:xfrm>
            <a:off x="2612630" y="4383089"/>
            <a:ext cx="2967483" cy="1128292"/>
            <a:chOff x="2425911" y="4460927"/>
            <a:chExt cx="2968588" cy="1128123"/>
          </a:xfrm>
        </p:grpSpPr>
        <p:sp>
          <p:nvSpPr>
            <p:cNvPr id="64" name="Oval 63"/>
            <p:cNvSpPr/>
            <p:nvPr/>
          </p:nvSpPr>
          <p:spPr>
            <a:xfrm>
              <a:off x="3066357" y="5075124"/>
              <a:ext cx="2328142" cy="513926"/>
            </a:xfrm>
            <a:prstGeom prst="ellipse">
              <a:avLst/>
            </a:prstGeom>
            <a:noFill/>
            <a:ln>
              <a:solidFill>
                <a:srgbClr val="F43A8A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rgbClr val="FF0000"/>
                  </a:solidFill>
                </a:rPr>
                <a:t>Share lessons learned with </a:t>
              </a:r>
              <a:r>
                <a:rPr lang="en-US" sz="1400" dirty="0" smtClean="0">
                  <a:solidFill>
                    <a:srgbClr val="FF0000"/>
                  </a:solidFill>
                </a:rPr>
                <a:t>GFS</a:t>
              </a:r>
              <a:endParaRPr lang="en-GB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66" name="Straight Arrow Connector 65"/>
            <p:cNvCxnSpPr>
              <a:stCxn id="64" idx="1"/>
            </p:cNvCxnSpPr>
            <p:nvPr/>
          </p:nvCxnSpPr>
          <p:spPr>
            <a:xfrm flipH="1" flipV="1">
              <a:off x="2425911" y="4460927"/>
              <a:ext cx="981395" cy="689460"/>
            </a:xfrm>
            <a:prstGeom prst="straightConnector1">
              <a:avLst/>
            </a:prstGeom>
            <a:ln>
              <a:solidFill>
                <a:srgbClr val="F43A8A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264" name="Group 71"/>
          <p:cNvGrpSpPr>
            <a:grpSpLocks/>
          </p:cNvGrpSpPr>
          <p:nvPr/>
        </p:nvGrpSpPr>
        <p:grpSpPr bwMode="auto">
          <a:xfrm>
            <a:off x="2715842" y="3200403"/>
            <a:ext cx="2272081" cy="1471610"/>
            <a:chOff x="2500315" y="4136521"/>
            <a:chExt cx="1759757" cy="1471372"/>
          </a:xfrm>
        </p:grpSpPr>
        <p:sp>
          <p:nvSpPr>
            <p:cNvPr id="73" name="Oval 72"/>
            <p:cNvSpPr/>
            <p:nvPr/>
          </p:nvSpPr>
          <p:spPr>
            <a:xfrm>
              <a:off x="2500315" y="4540128"/>
              <a:ext cx="1759757" cy="1067765"/>
            </a:xfrm>
            <a:prstGeom prst="ellipse">
              <a:avLst/>
            </a:prstGeom>
            <a:noFill/>
            <a:ln>
              <a:solidFill>
                <a:srgbClr val="F43A8A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rgbClr val="FF0000"/>
                  </a:solidFill>
                </a:rPr>
                <a:t>Monitor retention of proposed </a:t>
              </a:r>
              <a:r>
                <a:rPr lang="en-US" sz="1400" dirty="0" smtClean="0">
                  <a:solidFill>
                    <a:srgbClr val="FF0000"/>
                  </a:solidFill>
                </a:rPr>
                <a:t>activities incl. gender-related TA</a:t>
              </a:r>
              <a:endParaRPr lang="en-GB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74" name="Straight Arrow Connector 73"/>
            <p:cNvCxnSpPr/>
            <p:nvPr/>
          </p:nvCxnSpPr>
          <p:spPr>
            <a:xfrm flipH="1" flipV="1">
              <a:off x="3130552" y="4136521"/>
              <a:ext cx="107950" cy="403607"/>
            </a:xfrm>
            <a:prstGeom prst="straightConnector1">
              <a:avLst/>
            </a:prstGeom>
            <a:ln>
              <a:solidFill>
                <a:srgbClr val="F43A8A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76" name="Straight Arrow Connector 75"/>
          <p:cNvCxnSpPr/>
          <p:nvPr/>
        </p:nvCxnSpPr>
        <p:spPr>
          <a:xfrm flipV="1">
            <a:off x="3786797" y="3200400"/>
            <a:ext cx="2220303" cy="373708"/>
          </a:xfrm>
          <a:prstGeom prst="straightConnector1">
            <a:avLst/>
          </a:prstGeom>
          <a:ln>
            <a:solidFill>
              <a:srgbClr val="F43A8A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5" name="Oval 84"/>
          <p:cNvSpPr/>
          <p:nvPr/>
        </p:nvSpPr>
        <p:spPr bwMode="auto">
          <a:xfrm>
            <a:off x="3059831" y="5651302"/>
            <a:ext cx="4715743" cy="514002"/>
          </a:xfrm>
          <a:prstGeom prst="ellipse">
            <a:avLst/>
          </a:prstGeom>
          <a:noFill/>
          <a:ln>
            <a:solidFill>
              <a:srgbClr val="F43A8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>
                <a:solidFill>
                  <a:srgbClr val="FF0000"/>
                </a:solidFill>
              </a:rPr>
              <a:t>Give feedback on tools (i.e., unpacking SIF “critical enablers” modules</a:t>
            </a:r>
            <a:r>
              <a:rPr lang="en-US" sz="1400" dirty="0">
                <a:solidFill>
                  <a:srgbClr val="FF0000"/>
                </a:solidFill>
              </a:rPr>
              <a:t>)</a:t>
            </a:r>
            <a:endParaRPr lang="en-GB" sz="1400" dirty="0">
              <a:solidFill>
                <a:srgbClr val="FF0000"/>
              </a:solidFill>
            </a:endParaRPr>
          </a:p>
        </p:txBody>
      </p:sp>
      <p:cxnSp>
        <p:nvCxnSpPr>
          <p:cNvPr id="86" name="Straight Arrow Connector 85"/>
          <p:cNvCxnSpPr/>
          <p:nvPr/>
        </p:nvCxnSpPr>
        <p:spPr bwMode="auto">
          <a:xfrm flipH="1" flipV="1">
            <a:off x="2673349" y="4869160"/>
            <a:ext cx="614170" cy="922255"/>
          </a:xfrm>
          <a:prstGeom prst="straightConnector1">
            <a:avLst/>
          </a:prstGeom>
          <a:ln>
            <a:solidFill>
              <a:srgbClr val="F43A8A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 bwMode="auto">
          <a:xfrm>
            <a:off x="5197052" y="972929"/>
            <a:ext cx="2938885" cy="1025859"/>
          </a:xfrm>
          <a:prstGeom prst="ellipse">
            <a:avLst/>
          </a:prstGeom>
          <a:noFill/>
          <a:ln>
            <a:solidFill>
              <a:srgbClr val="F43A8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>
                <a:solidFill>
                  <a:srgbClr val="FF0000"/>
                </a:solidFill>
              </a:rPr>
              <a:t>Gender assessment report can be a TRP or GAC reference (or a shadow report) material</a:t>
            </a:r>
            <a:endParaRPr lang="en-GB" sz="1400" dirty="0">
              <a:solidFill>
                <a:srgbClr val="FF0000"/>
              </a:solidFill>
            </a:endParaRPr>
          </a:p>
        </p:txBody>
      </p:sp>
      <p:cxnSp>
        <p:nvCxnSpPr>
          <p:cNvPr id="69" name="Straight Arrow Connector 68"/>
          <p:cNvCxnSpPr>
            <a:endCxn id="9232" idx="3"/>
          </p:cNvCxnSpPr>
          <p:nvPr/>
        </p:nvCxnSpPr>
        <p:spPr bwMode="auto">
          <a:xfrm flipH="1">
            <a:off x="4987925" y="1902984"/>
            <a:ext cx="664195" cy="265542"/>
          </a:xfrm>
          <a:prstGeom prst="straightConnector1">
            <a:avLst/>
          </a:prstGeom>
          <a:ln>
            <a:solidFill>
              <a:srgbClr val="F43A8A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9144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43CBED-2BEC-4CFC-A1B0-F6ACC84F5B07}" type="slidenum">
              <a:rPr lang="fr-CH" smtClean="0">
                <a:solidFill>
                  <a:srgbClr val="1E1E1E"/>
                </a:solidFill>
              </a:rPr>
              <a:pPr>
                <a:defRPr/>
              </a:pPr>
              <a:t>8</a:t>
            </a:fld>
            <a:endParaRPr lang="fr-CH">
              <a:solidFill>
                <a:srgbClr val="1E1E1E"/>
              </a:solidFill>
            </a:endParaRPr>
          </a:p>
        </p:txBody>
      </p:sp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xfrm>
            <a:off x="179512" y="332656"/>
            <a:ext cx="8856984" cy="792088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Operationalizing GES 4 focus areas </a:t>
            </a:r>
            <a:r>
              <a:rPr lang="en-US" dirty="0"/>
              <a:t>of </a:t>
            </a:r>
            <a:r>
              <a:rPr lang="en-US" dirty="0" smtClean="0"/>
              <a:t>action in the NFM Process – to increase gender-responsive investment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359630"/>
              </p:ext>
            </p:extLst>
          </p:nvPr>
        </p:nvGraphicFramePr>
        <p:xfrm>
          <a:off x="157371" y="1124744"/>
          <a:ext cx="8807118" cy="5472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8286"/>
                <a:gridCol w="6192688"/>
                <a:gridCol w="129614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Focus area</a:t>
                      </a:r>
                      <a:endParaRPr lang="en-US" sz="1600" dirty="0"/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Integration</a:t>
                      </a:r>
                      <a:r>
                        <a:rPr lang="en-US" sz="1600" baseline="0" dirty="0" smtClean="0"/>
                        <a:t> into the NFM</a:t>
                      </a:r>
                      <a:endParaRPr lang="en-US" sz="1600" dirty="0"/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Status</a:t>
                      </a:r>
                      <a:endParaRPr lang="en-US" sz="1600" dirty="0"/>
                    </a:p>
                  </a:txBody>
                  <a:tcPr marL="72000" marR="72000" marT="36000" marB="36000"/>
                </a:tc>
              </a:tr>
              <a:tr h="411480">
                <a:tc rowSpan="4">
                  <a:txBody>
                    <a:bodyPr/>
                    <a:lstStyle/>
                    <a:p>
                      <a:r>
                        <a:rPr lang="en-US" sz="1600" dirty="0" smtClean="0"/>
                        <a:t>Policies, Procedures &amp; structures</a:t>
                      </a:r>
                      <a:endParaRPr lang="en-US" sz="1600" dirty="0"/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Mainstreaming</a:t>
                      </a:r>
                      <a:r>
                        <a:rPr lang="en-US" sz="1600" baseline="0" dirty="0" smtClean="0"/>
                        <a:t> gender into NFM t</a:t>
                      </a:r>
                      <a:r>
                        <a:rPr lang="en-US" sz="1600" dirty="0" smtClean="0"/>
                        <a:t>ools (i.e., concept note template, modular</a:t>
                      </a:r>
                      <a:r>
                        <a:rPr lang="en-US" sz="1600" baseline="0" dirty="0" smtClean="0"/>
                        <a:t> tools</a:t>
                      </a:r>
                      <a:r>
                        <a:rPr lang="en-US" sz="1600" dirty="0" smtClean="0"/>
                        <a:t>) and guidance (HIV info note) – further inputs into other information notes (HSS, CSS, TB,</a:t>
                      </a:r>
                      <a:r>
                        <a:rPr lang="en-US" sz="1600" baseline="0" dirty="0" smtClean="0"/>
                        <a:t> Malaria</a:t>
                      </a:r>
                      <a:r>
                        <a:rPr lang="en-US" sz="1600" dirty="0" smtClean="0"/>
                        <a:t>)</a:t>
                      </a: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Completed</a:t>
                      </a:r>
                    </a:p>
                    <a:p>
                      <a:endParaRPr lang="en-US" sz="1600" dirty="0" smtClean="0"/>
                    </a:p>
                  </a:txBody>
                  <a:tcPr marL="72000" marR="72000" marT="36000" marB="36000"/>
                </a:tc>
              </a:tr>
              <a:tr h="4114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 smtClean="0"/>
                        <a:t>Gender information note to be revised in Q4 2013</a:t>
                      </a: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In progress</a:t>
                      </a:r>
                    </a:p>
                  </a:txBody>
                  <a:tcPr marL="72000" marR="72000" marT="36000" marB="36000"/>
                </a:tc>
              </a:tr>
              <a:tr h="334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 smtClean="0"/>
                        <a:t>Critical enablers training for GMD focal points</a:t>
                      </a: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Ongoing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/>
                    </a:p>
                  </a:txBody>
                  <a:tcPr marL="72000" marR="72000" marT="36000" marB="36000"/>
                </a:tc>
              </a:tr>
              <a:tr h="518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 smtClean="0"/>
                        <a:t>Strengthening women’s organizations engagement in the country dialogue: with CS(KAPs)-CCM engagement funding </a:t>
                      </a:r>
                      <a:endParaRPr lang="en-US" sz="1600" dirty="0" smtClean="0"/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 progress</a:t>
                      </a:r>
                      <a:endParaRPr lang="en-US" sz="1600" dirty="0"/>
                    </a:p>
                  </a:txBody>
                  <a:tcPr marL="72000" marR="72000" marT="36000" marB="36000"/>
                </a:tc>
              </a:tr>
              <a:tr h="411480">
                <a:tc rowSpan="2"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Partnerships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Mobilizing UN and CSO partners to undertake robust gender analysis prior</a:t>
                      </a:r>
                      <a:r>
                        <a:rPr lang="en-US" sz="1600" baseline="0" dirty="0" smtClean="0"/>
                        <a:t> to the country dialogue (GA tool)</a:t>
                      </a: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30 countries in 2013</a:t>
                      </a:r>
                      <a:endParaRPr lang="en-US" sz="1600" dirty="0"/>
                    </a:p>
                  </a:txBody>
                  <a:tcPr marL="72000" marR="72000" marT="36000" marB="36000"/>
                </a:tc>
              </a:tr>
              <a:tr h="4114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Partners &amp; TA</a:t>
                      </a:r>
                      <a:r>
                        <a:rPr lang="en-US" sz="1600" baseline="0" dirty="0" smtClean="0"/>
                        <a:t> providers mapping for gender and RMNCH in all Global Fund supported countries </a:t>
                      </a:r>
                      <a:endParaRPr lang="en-US" sz="1600" dirty="0"/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Completed</a:t>
                      </a:r>
                      <a:endParaRPr lang="en-US" sz="1600" dirty="0"/>
                    </a:p>
                  </a:txBody>
                  <a:tcPr marL="72000" marR="72000" marT="36000" marB="36000"/>
                </a:tc>
              </a:tr>
              <a:tr h="411480">
                <a:tc rowSpan="3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Communica-tion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&amp; advocacy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Championing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gender partners, ministries of women/gender in the NFM process </a:t>
                      </a: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Ongoing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/>
                </a:tc>
              </a:tr>
              <a:tr h="2057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Consultation for the GES Implementation Plan development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Ongoing 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/>
                </a:tc>
              </a:tr>
              <a:tr h="2057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CS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partners monthly update calls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Ongoing 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Leadership</a:t>
                      </a:r>
                      <a:endParaRPr lang="en-US" sz="1600" dirty="0"/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Building</a:t>
                      </a:r>
                      <a:r>
                        <a:rPr lang="en-US" sz="1600" baseline="0" dirty="0" smtClean="0"/>
                        <a:t> capacities of women’s orgs and positive women’s representatives for better engagement in the NFM process</a:t>
                      </a:r>
                      <a:endParaRPr lang="en-US" sz="1600" dirty="0"/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Ongoing </a:t>
                      </a:r>
                      <a:r>
                        <a:rPr lang="en-US" sz="1200" dirty="0" smtClean="0"/>
                        <a:t>(Global</a:t>
                      </a:r>
                      <a:r>
                        <a:rPr lang="en-US" sz="1200" baseline="0" dirty="0" smtClean="0"/>
                        <a:t> WS in July)</a:t>
                      </a:r>
                      <a:endParaRPr lang="en-US" sz="1200" dirty="0"/>
                    </a:p>
                  </a:txBody>
                  <a:tcPr marL="72000" marR="72000" marT="36000" marB="360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8416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43CBED-2BEC-4CFC-A1B0-F6ACC84F5B07}" type="slidenum">
              <a:rPr lang="fr-CH" smtClean="0">
                <a:solidFill>
                  <a:srgbClr val="1E1E1E"/>
                </a:solidFill>
              </a:rPr>
              <a:pPr>
                <a:defRPr/>
              </a:pPr>
              <a:t>9</a:t>
            </a:fld>
            <a:endParaRPr lang="fr-CH">
              <a:solidFill>
                <a:srgbClr val="1E1E1E"/>
              </a:solidFill>
            </a:endParaRPr>
          </a:p>
        </p:txBody>
      </p:sp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xfrm>
            <a:off x="419106" y="260648"/>
            <a:ext cx="8289925" cy="792088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Next Step for GES Implementation Plan Development</a:t>
            </a:r>
            <a:endParaRPr lang="en-US" dirty="0"/>
          </a:p>
        </p:txBody>
      </p:sp>
      <p:sp>
        <p:nvSpPr>
          <p:cNvPr id="9" name="6 Marcador de contenido"/>
          <p:cNvSpPr txBox="1">
            <a:spLocks/>
          </p:cNvSpPr>
          <p:nvPr/>
        </p:nvSpPr>
        <p:spPr bwMode="auto">
          <a:xfrm>
            <a:off x="395536" y="1293734"/>
            <a:ext cx="856895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solidFill>
                  <a:srgbClr val="1E1E1E"/>
                </a:solidFill>
              </a:rPr>
              <a:t>~June: Initial consultation with key UN and CSO partners for buy-in</a:t>
            </a:r>
          </a:p>
          <a:p>
            <a:endParaRPr lang="en-US" sz="2000" dirty="0">
              <a:solidFill>
                <a:srgbClr val="1E1E1E"/>
              </a:solidFill>
            </a:endParaRPr>
          </a:p>
          <a:p>
            <a:r>
              <a:rPr lang="en-US" sz="2000" dirty="0" smtClean="0">
                <a:solidFill>
                  <a:srgbClr val="1E1E1E"/>
                </a:solidFill>
              </a:rPr>
              <a:t>July: Consultation with CSO partners for inputs; consulting disease partners; global level capacity building workshop for women’s orgs and women KAPs; inputs from SIIC</a:t>
            </a:r>
          </a:p>
          <a:p>
            <a:endParaRPr lang="en-US" sz="2000" dirty="0">
              <a:solidFill>
                <a:srgbClr val="1E1E1E"/>
              </a:solidFill>
            </a:endParaRPr>
          </a:p>
          <a:p>
            <a:r>
              <a:rPr lang="en-US" sz="2000" dirty="0" smtClean="0">
                <a:solidFill>
                  <a:srgbClr val="1E1E1E"/>
                </a:solidFill>
              </a:rPr>
              <a:t>August: Virtual consultation with CSO partners, consultation with interested donors for inputs (8 countries identified by the ERD), survey/ inputs from CCM members, Board members, implementing partners</a:t>
            </a:r>
          </a:p>
          <a:p>
            <a:endParaRPr lang="en-US" sz="2000" dirty="0">
              <a:solidFill>
                <a:srgbClr val="1E1E1E"/>
              </a:solidFill>
            </a:endParaRPr>
          </a:p>
          <a:p>
            <a:r>
              <a:rPr lang="en-US" sz="2000" dirty="0" smtClean="0">
                <a:solidFill>
                  <a:srgbClr val="1E1E1E"/>
                </a:solidFill>
              </a:rPr>
              <a:t>September: Finalization of the Implementation plan; revising the gender information note for the NFM incorporating GES implementation plan</a:t>
            </a:r>
          </a:p>
          <a:p>
            <a:endParaRPr lang="en-US" sz="2000" dirty="0">
              <a:solidFill>
                <a:srgbClr val="1E1E1E"/>
              </a:solidFill>
            </a:endParaRPr>
          </a:p>
          <a:p>
            <a:r>
              <a:rPr lang="en-US" sz="2000" dirty="0" smtClean="0">
                <a:solidFill>
                  <a:srgbClr val="1E1E1E"/>
                </a:solidFill>
              </a:rPr>
              <a:t>Sept/Oct: SIIC for approval </a:t>
            </a:r>
            <a:r>
              <a:rPr lang="en-US" sz="2000" dirty="0" smtClean="0">
                <a:solidFill>
                  <a:srgbClr val="1E1E1E"/>
                </a:solidFill>
                <a:sym typeface="Wingdings" pitchFamily="2" charset="2"/>
              </a:rPr>
              <a:t> dissemination &amp; implementation</a:t>
            </a:r>
            <a:endParaRPr lang="en-US" sz="2000" dirty="0" smtClean="0">
              <a:solidFill>
                <a:srgbClr val="1E1E1E"/>
              </a:solidFill>
            </a:endParaRPr>
          </a:p>
          <a:p>
            <a:endParaRPr lang="en-US" sz="2000" dirty="0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0467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CgyIVwuRxUWd49xkDm0CQg"/>
</p:tagLst>
</file>

<file path=ppt/tags/tag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vhzx99PGeESccBjRVPH8XQ"/>
</p:tagLst>
</file>

<file path=ppt/tags/tag1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nI2BEK.AskG_H6c4IeCGmQ"/>
</p:tagLst>
</file>

<file path=ppt/tags/tag1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RAFTSHAPETAG" val="DRAFTSHAPETAG"/>
</p:tagLst>
</file>

<file path=ppt/tags/tag1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eKzgjF_AvkK2.41MUlVlPw"/>
</p:tagLst>
</file>

<file path=ppt/tags/tag1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CgyIVwuRxUWd49xkDm0CQg"/>
</p:tagLst>
</file>

<file path=ppt/tags/tag1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vhzx99PGeESccBjRVPH8XQ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RAFTSHAPETAG" val="DRAFTSHAPETAG"/>
</p:tagLst>
</file>

<file path=ppt/tags/tag2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nI2BEK.AskG_H6c4IeCGmQ"/>
</p:tagLst>
</file>

<file path=ppt/tags/tag2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RAFTSHAPETAG" val="DRAFTSHAPETAG"/>
</p:tagLst>
</file>

<file path=ppt/tags/tag2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CgyIVwuRxUWd49xkDm0CQg"/>
</p:tagLst>
</file>

<file path=ppt/tags/tag2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vhzx99PGeESccBjRVPH8XQ"/>
</p:tagLst>
</file>

<file path=ppt/tags/tag2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nI2BEK.AskG_H6c4IeCGmQ"/>
</p:tagLst>
</file>

<file path=ppt/tags/tag2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RAFTSHAPETAG" val="DRAFTSHAPETAG"/>
</p:tagLst>
</file>

<file path=ppt/tags/tag2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RAFTSHAPETAG" val="DRAFTSHAPETAG"/>
</p:tagLst>
</file>

<file path=ppt/tags/tag2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CgyIVwuRxUWd49xkDm0CQg"/>
</p:tagLst>
</file>

<file path=ppt/tags/tag3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9euBgu7oOEun6SkTWWqQyw"/>
</p:tagLst>
</file>

<file path=ppt/tags/tag3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vhzx99PGeESccBjRVPH8XQ"/>
</p:tagLst>
</file>

<file path=ppt/tags/tag3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nI2BEK.AskG_H6c4IeCGmQ"/>
</p:tagLst>
</file>

<file path=ppt/tags/tag3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YuomF1q5s0KmDInRqXnZuA"/>
  <p:tag name="DRAFTSHAPETAG" val="DRAFTSHAPETAG"/>
</p:tagLst>
</file>

<file path=ppt/tags/tag3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eKzgjF_AvkK2.41MUlVlPw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eKzgjF_AvkK2.41MUlVlPw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thinkcellActiveDocDoNotDelete"/>
</p:tagLst>
</file>

<file path=ppt/theme/theme1.xml><?xml version="1.0" encoding="utf-8"?>
<a:theme xmlns:a="http://schemas.openxmlformats.org/drawingml/2006/main" name="1_blank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hlink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2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tIns="90000" bIns="90000" rtlCol="0">
        <a:spAutoFit/>
      </a:bodyPr>
      <a:lstStyle>
        <a:defPPr>
          <a:defRPr sz="1200" b="1" dirty="0" err="1" smtClean="0"/>
        </a:defPPr>
      </a:lstStyle>
    </a:txDef>
  </a:objectDefaults>
  <a:extraClrSchemeLst>
    <a:extraClrScheme>
      <a:clrScheme name="Global Fund  -  07-2011">
        <a:dk1>
          <a:srgbClr val="000000"/>
        </a:dk1>
        <a:lt1>
          <a:srgbClr val="FFFFFF"/>
        </a:lt1>
        <a:dk2>
          <a:srgbClr val="000000"/>
        </a:dk2>
        <a:lt2>
          <a:srgbClr val="004782"/>
        </a:lt2>
        <a:accent1>
          <a:srgbClr val="E2E2E2"/>
        </a:accent1>
        <a:accent2>
          <a:srgbClr val="0066BB"/>
        </a:accent2>
        <a:accent3>
          <a:srgbClr val="3E9AE6"/>
        </a:accent3>
        <a:accent4>
          <a:srgbClr val="95CFFF"/>
        </a:accent4>
        <a:accent5>
          <a:srgbClr val="808080"/>
        </a:accent5>
        <a:accent6>
          <a:srgbClr val="B2B2B2"/>
        </a:accent6>
        <a:hlink>
          <a:srgbClr val="95CFFF"/>
        </a:hlink>
        <a:folHlink>
          <a:srgbClr val="3E9A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lank">
  <a:themeElements>
    <a:clrScheme name="Global Fund  -  07-2011">
      <a:dk1>
        <a:srgbClr val="000000"/>
      </a:dk1>
      <a:lt1>
        <a:srgbClr val="FFFFFF"/>
      </a:lt1>
      <a:dk2>
        <a:srgbClr val="000000"/>
      </a:dk2>
      <a:lt2>
        <a:srgbClr val="004782"/>
      </a:lt2>
      <a:accent1>
        <a:srgbClr val="E2E2E2"/>
      </a:accent1>
      <a:accent2>
        <a:srgbClr val="0066BB"/>
      </a:accent2>
      <a:accent3>
        <a:srgbClr val="3E9AE6"/>
      </a:accent3>
      <a:accent4>
        <a:srgbClr val="95CFFF"/>
      </a:accent4>
      <a:accent5>
        <a:srgbClr val="808080"/>
      </a:accent5>
      <a:accent6>
        <a:srgbClr val="B2B2B2"/>
      </a:accent6>
      <a:hlink>
        <a:srgbClr val="95CFFF"/>
      </a:hlink>
      <a:folHlink>
        <a:srgbClr val="3E9AE6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hlink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2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tIns="90000" bIns="90000" rtlCol="0">
        <a:spAutoFit/>
      </a:bodyPr>
      <a:lstStyle>
        <a:defPPr>
          <a:defRPr sz="1200" b="1" dirty="0" err="1" smtClean="0"/>
        </a:defPPr>
      </a:lstStyle>
    </a:txDef>
  </a:objectDefaults>
  <a:extraClrSchemeLst>
    <a:extraClrScheme>
      <a:clrScheme name="Global Fund  -  07-2011">
        <a:dk1>
          <a:srgbClr val="000000"/>
        </a:dk1>
        <a:lt1>
          <a:srgbClr val="FFFFFF"/>
        </a:lt1>
        <a:dk2>
          <a:srgbClr val="000000"/>
        </a:dk2>
        <a:lt2>
          <a:srgbClr val="004782"/>
        </a:lt2>
        <a:accent1>
          <a:srgbClr val="E2E2E2"/>
        </a:accent1>
        <a:accent2>
          <a:srgbClr val="0066BB"/>
        </a:accent2>
        <a:accent3>
          <a:srgbClr val="3E9AE6"/>
        </a:accent3>
        <a:accent4>
          <a:srgbClr val="95CFFF"/>
        </a:accent4>
        <a:accent5>
          <a:srgbClr val="808080"/>
        </a:accent5>
        <a:accent6>
          <a:srgbClr val="B2B2B2"/>
        </a:accent6>
        <a:hlink>
          <a:srgbClr val="95CFFF"/>
        </a:hlink>
        <a:folHlink>
          <a:srgbClr val="3E9A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blank">
  <a:themeElements>
    <a:clrScheme name="Global Fund  -  07-2011">
      <a:dk1>
        <a:srgbClr val="000000"/>
      </a:dk1>
      <a:lt1>
        <a:srgbClr val="FFFFFF"/>
      </a:lt1>
      <a:dk2>
        <a:srgbClr val="000000"/>
      </a:dk2>
      <a:lt2>
        <a:srgbClr val="004782"/>
      </a:lt2>
      <a:accent1>
        <a:srgbClr val="E2E2E2"/>
      </a:accent1>
      <a:accent2>
        <a:srgbClr val="0066BB"/>
      </a:accent2>
      <a:accent3>
        <a:srgbClr val="3E9AE6"/>
      </a:accent3>
      <a:accent4>
        <a:srgbClr val="95CFFF"/>
      </a:accent4>
      <a:accent5>
        <a:srgbClr val="808080"/>
      </a:accent5>
      <a:accent6>
        <a:srgbClr val="B2B2B2"/>
      </a:accent6>
      <a:hlink>
        <a:srgbClr val="95CFFF"/>
      </a:hlink>
      <a:folHlink>
        <a:srgbClr val="3E9AE6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hlink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2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tIns="90000" bIns="90000" rtlCol="0">
        <a:spAutoFit/>
      </a:bodyPr>
      <a:lstStyle>
        <a:defPPr>
          <a:defRPr sz="1200" b="1" dirty="0" err="1" smtClean="0"/>
        </a:defPPr>
      </a:lstStyle>
    </a:txDef>
  </a:objectDefaults>
  <a:extraClrSchemeLst>
    <a:extraClrScheme>
      <a:clrScheme name="Global Fund  -  07-2011">
        <a:dk1>
          <a:srgbClr val="000000"/>
        </a:dk1>
        <a:lt1>
          <a:srgbClr val="FFFFFF"/>
        </a:lt1>
        <a:dk2>
          <a:srgbClr val="000000"/>
        </a:dk2>
        <a:lt2>
          <a:srgbClr val="004782"/>
        </a:lt2>
        <a:accent1>
          <a:srgbClr val="E2E2E2"/>
        </a:accent1>
        <a:accent2>
          <a:srgbClr val="0066BB"/>
        </a:accent2>
        <a:accent3>
          <a:srgbClr val="3E9AE6"/>
        </a:accent3>
        <a:accent4>
          <a:srgbClr val="95CFFF"/>
        </a:accent4>
        <a:accent5>
          <a:srgbClr val="808080"/>
        </a:accent5>
        <a:accent6>
          <a:srgbClr val="B2B2B2"/>
        </a:accent6>
        <a:hlink>
          <a:srgbClr val="95CFFF"/>
        </a:hlink>
        <a:folHlink>
          <a:srgbClr val="3E9A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blank">
  <a:themeElements>
    <a:clrScheme name="Global Fund  -  07-2011">
      <a:dk1>
        <a:srgbClr val="000000"/>
      </a:dk1>
      <a:lt1>
        <a:srgbClr val="FFFFFF"/>
      </a:lt1>
      <a:dk2>
        <a:srgbClr val="000000"/>
      </a:dk2>
      <a:lt2>
        <a:srgbClr val="004782"/>
      </a:lt2>
      <a:accent1>
        <a:srgbClr val="E2E2E2"/>
      </a:accent1>
      <a:accent2>
        <a:srgbClr val="0066BB"/>
      </a:accent2>
      <a:accent3>
        <a:srgbClr val="3E9AE6"/>
      </a:accent3>
      <a:accent4>
        <a:srgbClr val="95CFFF"/>
      </a:accent4>
      <a:accent5>
        <a:srgbClr val="808080"/>
      </a:accent5>
      <a:accent6>
        <a:srgbClr val="B2B2B2"/>
      </a:accent6>
      <a:hlink>
        <a:srgbClr val="95CFFF"/>
      </a:hlink>
      <a:folHlink>
        <a:srgbClr val="3E9AE6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hlink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2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tIns="90000" bIns="90000" rtlCol="0">
        <a:spAutoFit/>
      </a:bodyPr>
      <a:lstStyle>
        <a:defPPr>
          <a:defRPr sz="1200" b="1" dirty="0" err="1" smtClean="0"/>
        </a:defPPr>
      </a:lstStyle>
    </a:txDef>
  </a:objectDefaults>
  <a:extraClrSchemeLst>
    <a:extraClrScheme>
      <a:clrScheme name="Global Fund  -  07-2011">
        <a:dk1>
          <a:srgbClr val="000000"/>
        </a:dk1>
        <a:lt1>
          <a:srgbClr val="FFFFFF"/>
        </a:lt1>
        <a:dk2>
          <a:srgbClr val="000000"/>
        </a:dk2>
        <a:lt2>
          <a:srgbClr val="004782"/>
        </a:lt2>
        <a:accent1>
          <a:srgbClr val="E2E2E2"/>
        </a:accent1>
        <a:accent2>
          <a:srgbClr val="0066BB"/>
        </a:accent2>
        <a:accent3>
          <a:srgbClr val="3E9AE6"/>
        </a:accent3>
        <a:accent4>
          <a:srgbClr val="95CFFF"/>
        </a:accent4>
        <a:accent5>
          <a:srgbClr val="808080"/>
        </a:accent5>
        <a:accent6>
          <a:srgbClr val="B2B2B2"/>
        </a:accent6>
        <a:hlink>
          <a:srgbClr val="95CFFF"/>
        </a:hlink>
        <a:folHlink>
          <a:srgbClr val="3E9A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resentation_20110622">
  <a:themeElements>
    <a:clrScheme name="TGF">
      <a:dk1>
        <a:srgbClr val="1E1E1E"/>
      </a:dk1>
      <a:lt1>
        <a:sysClr val="window" lastClr="FFFFFF"/>
      </a:lt1>
      <a:dk2>
        <a:srgbClr val="666666"/>
      </a:dk2>
      <a:lt2>
        <a:srgbClr val="EEECE1"/>
      </a:lt2>
      <a:accent1>
        <a:srgbClr val="0055AA"/>
      </a:accent1>
      <a:accent2>
        <a:srgbClr val="CD202C"/>
      </a:accent2>
      <a:accent3>
        <a:srgbClr val="FFAA22"/>
      </a:accent3>
      <a:accent4>
        <a:srgbClr val="2A6EBB"/>
      </a:accent4>
      <a:accent5>
        <a:srgbClr val="FF5555"/>
      </a:accent5>
      <a:accent6>
        <a:srgbClr val="FFCC55"/>
      </a:accent6>
      <a:hlink>
        <a:srgbClr val="77AAEE"/>
      </a:hlink>
      <a:folHlink>
        <a:srgbClr val="FF888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blank">
  <a:themeElements>
    <a:clrScheme name="Global Fund  -  07-2011">
      <a:dk1>
        <a:srgbClr val="000000"/>
      </a:dk1>
      <a:lt1>
        <a:srgbClr val="FFFFFF"/>
      </a:lt1>
      <a:dk2>
        <a:srgbClr val="000000"/>
      </a:dk2>
      <a:lt2>
        <a:srgbClr val="004782"/>
      </a:lt2>
      <a:accent1>
        <a:srgbClr val="E2E2E2"/>
      </a:accent1>
      <a:accent2>
        <a:srgbClr val="0066BB"/>
      </a:accent2>
      <a:accent3>
        <a:srgbClr val="3E9AE6"/>
      </a:accent3>
      <a:accent4>
        <a:srgbClr val="95CFFF"/>
      </a:accent4>
      <a:accent5>
        <a:srgbClr val="808080"/>
      </a:accent5>
      <a:accent6>
        <a:srgbClr val="B2B2B2"/>
      </a:accent6>
      <a:hlink>
        <a:srgbClr val="95CFFF"/>
      </a:hlink>
      <a:folHlink>
        <a:srgbClr val="3E9AE6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hlink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2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tIns="90000" bIns="90000" rtlCol="0">
        <a:spAutoFit/>
      </a:bodyPr>
      <a:lstStyle>
        <a:defPPr>
          <a:defRPr sz="1200" b="1" dirty="0" err="1" smtClean="0"/>
        </a:defPPr>
      </a:lstStyle>
    </a:txDef>
  </a:objectDefaults>
  <a:extraClrSchemeLst>
    <a:extraClrScheme>
      <a:clrScheme name="Global Fund  -  07-2011">
        <a:dk1>
          <a:srgbClr val="000000"/>
        </a:dk1>
        <a:lt1>
          <a:srgbClr val="FFFFFF"/>
        </a:lt1>
        <a:dk2>
          <a:srgbClr val="000000"/>
        </a:dk2>
        <a:lt2>
          <a:srgbClr val="004782"/>
        </a:lt2>
        <a:accent1>
          <a:srgbClr val="E2E2E2"/>
        </a:accent1>
        <a:accent2>
          <a:srgbClr val="0066BB"/>
        </a:accent2>
        <a:accent3>
          <a:srgbClr val="3E9AE6"/>
        </a:accent3>
        <a:accent4>
          <a:srgbClr val="95CFFF"/>
        </a:accent4>
        <a:accent5>
          <a:srgbClr val="808080"/>
        </a:accent5>
        <a:accent6>
          <a:srgbClr val="B2B2B2"/>
        </a:accent6>
        <a:hlink>
          <a:srgbClr val="95CFFF"/>
        </a:hlink>
        <a:folHlink>
          <a:srgbClr val="3E9A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Presentation_20110622">
  <a:themeElements>
    <a:clrScheme name="TGF">
      <a:dk1>
        <a:srgbClr val="1E1E1E"/>
      </a:dk1>
      <a:lt1>
        <a:sysClr val="window" lastClr="FFFFFF"/>
      </a:lt1>
      <a:dk2>
        <a:srgbClr val="666666"/>
      </a:dk2>
      <a:lt2>
        <a:srgbClr val="EEECE1"/>
      </a:lt2>
      <a:accent1>
        <a:srgbClr val="0055AA"/>
      </a:accent1>
      <a:accent2>
        <a:srgbClr val="CD202C"/>
      </a:accent2>
      <a:accent3>
        <a:srgbClr val="FFAA22"/>
      </a:accent3>
      <a:accent4>
        <a:srgbClr val="2A6EBB"/>
      </a:accent4>
      <a:accent5>
        <a:srgbClr val="FF5555"/>
      </a:accent5>
      <a:accent6>
        <a:srgbClr val="FFCC55"/>
      </a:accent6>
      <a:hlink>
        <a:srgbClr val="77AAEE"/>
      </a:hlink>
      <a:folHlink>
        <a:srgbClr val="FF888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Presentation_20110622">
  <a:themeElements>
    <a:clrScheme name="TGF">
      <a:dk1>
        <a:srgbClr val="1E1E1E"/>
      </a:dk1>
      <a:lt1>
        <a:sysClr val="window" lastClr="FFFFFF"/>
      </a:lt1>
      <a:dk2>
        <a:srgbClr val="666666"/>
      </a:dk2>
      <a:lt2>
        <a:srgbClr val="EEECE1"/>
      </a:lt2>
      <a:accent1>
        <a:srgbClr val="0055AA"/>
      </a:accent1>
      <a:accent2>
        <a:srgbClr val="CD202C"/>
      </a:accent2>
      <a:accent3>
        <a:srgbClr val="FFAA22"/>
      </a:accent3>
      <a:accent4>
        <a:srgbClr val="2A6EBB"/>
      </a:accent4>
      <a:accent5>
        <a:srgbClr val="FF5555"/>
      </a:accent5>
      <a:accent6>
        <a:srgbClr val="FFCC55"/>
      </a:accent6>
      <a:hlink>
        <a:srgbClr val="77AAEE"/>
      </a:hlink>
      <a:folHlink>
        <a:srgbClr val="FF888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blank">
  <a:themeElements>
    <a:clrScheme name="Global Fund  -  07-2011">
      <a:dk1>
        <a:srgbClr val="000000"/>
      </a:dk1>
      <a:lt1>
        <a:srgbClr val="FFFFFF"/>
      </a:lt1>
      <a:dk2>
        <a:srgbClr val="000000"/>
      </a:dk2>
      <a:lt2>
        <a:srgbClr val="004782"/>
      </a:lt2>
      <a:accent1>
        <a:srgbClr val="E2E2E2"/>
      </a:accent1>
      <a:accent2>
        <a:srgbClr val="0066BB"/>
      </a:accent2>
      <a:accent3>
        <a:srgbClr val="3E9AE6"/>
      </a:accent3>
      <a:accent4>
        <a:srgbClr val="95CFFF"/>
      </a:accent4>
      <a:accent5>
        <a:srgbClr val="808080"/>
      </a:accent5>
      <a:accent6>
        <a:srgbClr val="B2B2B2"/>
      </a:accent6>
      <a:hlink>
        <a:srgbClr val="95CFFF"/>
      </a:hlink>
      <a:folHlink>
        <a:srgbClr val="3E9AE6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hlink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2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tIns="90000" bIns="90000" rtlCol="0">
        <a:spAutoFit/>
      </a:bodyPr>
      <a:lstStyle>
        <a:defPPr>
          <a:defRPr sz="1200" b="1" dirty="0" err="1" smtClean="0"/>
        </a:defPPr>
      </a:lstStyle>
    </a:txDef>
  </a:objectDefaults>
  <a:extraClrSchemeLst>
    <a:extraClrScheme>
      <a:clrScheme name="Global Fund  -  07-2011">
        <a:dk1>
          <a:srgbClr val="000000"/>
        </a:dk1>
        <a:lt1>
          <a:srgbClr val="FFFFFF"/>
        </a:lt1>
        <a:dk2>
          <a:srgbClr val="000000"/>
        </a:dk2>
        <a:lt2>
          <a:srgbClr val="004782"/>
        </a:lt2>
        <a:accent1>
          <a:srgbClr val="E2E2E2"/>
        </a:accent1>
        <a:accent2>
          <a:srgbClr val="0066BB"/>
        </a:accent2>
        <a:accent3>
          <a:srgbClr val="3E9AE6"/>
        </a:accent3>
        <a:accent4>
          <a:srgbClr val="95CFFF"/>
        </a:accent4>
        <a:accent5>
          <a:srgbClr val="808080"/>
        </a:accent5>
        <a:accent6>
          <a:srgbClr val="B2B2B2"/>
        </a:accent6>
        <a:hlink>
          <a:srgbClr val="95CFFF"/>
        </a:hlink>
        <a:folHlink>
          <a:srgbClr val="3E9A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004782"/>
    </a:lt2>
    <a:accent1>
      <a:srgbClr val="E2E2E2"/>
    </a:accent1>
    <a:accent2>
      <a:srgbClr val="0066BB"/>
    </a:accent2>
    <a:accent3>
      <a:srgbClr val="FFFFFF"/>
    </a:accent3>
    <a:accent4>
      <a:srgbClr val="000000"/>
    </a:accent4>
    <a:accent5>
      <a:srgbClr val="EEEEEE"/>
    </a:accent5>
    <a:accent6>
      <a:srgbClr val="005CA9"/>
    </a:accent6>
    <a:hlink>
      <a:srgbClr val="95CFFF"/>
    </a:hlink>
    <a:folHlink>
      <a:srgbClr val="3E9AE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5292</TotalTime>
  <Words>1471</Words>
  <Application>Microsoft Macintosh PowerPoint</Application>
  <PresentationFormat>On-screen Show (4:3)</PresentationFormat>
  <Paragraphs>181</Paragraphs>
  <Slides>13</Slides>
  <Notes>4</Notes>
  <HiddenSlides>0</HiddenSlides>
  <MMClips>0</MMClips>
  <ScaleCrop>false</ScaleCrop>
  <HeadingPairs>
    <vt:vector size="6" baseType="variant">
      <vt:variant>
        <vt:lpstr>Design Template</vt:lpstr>
      </vt:variant>
      <vt:variant>
        <vt:i4>9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1_blank</vt:lpstr>
      <vt:lpstr>2_blank</vt:lpstr>
      <vt:lpstr>3_blank</vt:lpstr>
      <vt:lpstr>4_blank</vt:lpstr>
      <vt:lpstr>Presentation_20110622</vt:lpstr>
      <vt:lpstr>7_blank</vt:lpstr>
      <vt:lpstr>1_Presentation_20110622</vt:lpstr>
      <vt:lpstr>2_Presentation_20110622</vt:lpstr>
      <vt:lpstr>8_blank</vt:lpstr>
      <vt:lpstr>think-cell Slide</vt:lpstr>
      <vt:lpstr>Worksheet</vt:lpstr>
      <vt:lpstr>Gender Equality Strategy with the NFM</vt:lpstr>
      <vt:lpstr>The Global Fund Gender Equality Strategy (2008)</vt:lpstr>
      <vt:lpstr>4 focus areas of the GES: Expected outcomes (2009-2012)</vt:lpstr>
      <vt:lpstr>4 focus areas of the GES: Expected outcomes (2009-2012) Cont’d</vt:lpstr>
      <vt:lpstr>Good strategies, sub-optimal implementation</vt:lpstr>
      <vt:lpstr>FYI: Secretariat “renewed commitment” in 2011</vt:lpstr>
      <vt:lpstr>Unpacking NFM process for maximizing opportunities for gender programming</vt:lpstr>
      <vt:lpstr>Operationalizing GES 4 focus areas of action in the NFM Process – to increase gender-responsive investment</vt:lpstr>
      <vt:lpstr>Next Step for GES Implementation Plan Development</vt:lpstr>
      <vt:lpstr>Back-up slides</vt:lpstr>
      <vt:lpstr>Illustrative “limited GES influence”</vt:lpstr>
      <vt:lpstr>Illustrative “limited GES influence”</vt:lpstr>
      <vt:lpstr>New GES Implementation Plan</vt:lpstr>
    </vt:vector>
  </TitlesOfParts>
  <Company>The Global Fund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Yeo</dc:creator>
  <cp:lastModifiedBy>Sarah Gibson</cp:lastModifiedBy>
  <cp:revision>85</cp:revision>
  <cp:lastPrinted>2013-06-24T10:45:47Z</cp:lastPrinted>
  <dcterms:created xsi:type="dcterms:W3CDTF">2013-08-09T09:38:37Z</dcterms:created>
  <dcterms:modified xsi:type="dcterms:W3CDTF">2013-08-09T10:13:50Z</dcterms:modified>
</cp:coreProperties>
</file>